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Bree Serif" panose="020B0604020202020204" charset="0"/>
      <p:regular r:id="rId17"/>
    </p:embeddedFont>
    <p:embeddedFont>
      <p:font typeface="Calibri" panose="020F0502020204030204" pitchFamily="34" charset="0"/>
      <p:regular r:id="rId18"/>
      <p:bold r:id="rId19"/>
      <p:italic r:id="rId20"/>
      <p:boldItalic r:id="rId21"/>
    </p:embeddedFont>
    <p:embeddedFont>
      <p:font typeface="Fira Sans" panose="020B05030500000200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latin typeface="Fira Sans"/>
              <a:ea typeface="Fira Sans"/>
              <a:cs typeface="Fira Sans"/>
              <a:sym typeface="Fira Sans"/>
            </a:endParaRPr>
          </a:p>
          <a:p>
            <a:pPr marL="0" lvl="0" indent="0" algn="l" rtl="0">
              <a:spcBef>
                <a:spcPts val="0"/>
              </a:spcBef>
              <a:spcAft>
                <a:spcPts val="0"/>
              </a:spcAft>
              <a:buNone/>
            </a:pPr>
            <a:endParaRPr sz="2200">
              <a:latin typeface="Fira Sans"/>
              <a:ea typeface="Fira Sans"/>
              <a:cs typeface="Fira Sans"/>
              <a:sym typeface="Fir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08c979a65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08c979a6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40ae1c4b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540ae1c4b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40ae1c4b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40ae1c4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40ae1c4b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540ae1c4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e86865ab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e86865ab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70971ae1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70971ae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540ae1c4b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540ae1c4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7dcebd2c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7dcebd2c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e86865ab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e86865ab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70aa5f78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70aa5f78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540ae1c4b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540ae1c4b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2b5a2a6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2b5a2a6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e86865ab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e86865ab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Kh0m_5TcAI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tj2.org/calenda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firstinspire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LgniEjI9cCM&amp;t=3s"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www.tj2.org/calenda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tj2.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4380" t="9327" r="7661" b="9213"/>
          <a:stretch/>
        </p:blipFill>
        <p:spPr>
          <a:xfrm>
            <a:off x="2769396" y="366375"/>
            <a:ext cx="3605200" cy="3467600"/>
          </a:xfrm>
          <a:prstGeom prst="rect">
            <a:avLst/>
          </a:prstGeom>
          <a:noFill/>
          <a:ln>
            <a:noFill/>
          </a:ln>
        </p:spPr>
      </p:pic>
      <p:sp>
        <p:nvSpPr>
          <p:cNvPr id="55" name="Google Shape;55;p13"/>
          <p:cNvSpPr txBox="1"/>
          <p:nvPr/>
        </p:nvSpPr>
        <p:spPr>
          <a:xfrm>
            <a:off x="1775250" y="4082525"/>
            <a:ext cx="5593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i="1"/>
              <a:t>2022-2023 Team Kickoff</a:t>
            </a:r>
            <a:endParaRPr sz="1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p:nvPr/>
        </p:nvSpPr>
        <p:spPr>
          <a:xfrm>
            <a:off x="1001062" y="665050"/>
            <a:ext cx="7302017" cy="1189925"/>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ROBOT REVEAL!</a:t>
            </a:r>
          </a:p>
        </p:txBody>
      </p:sp>
      <p:sp>
        <p:nvSpPr>
          <p:cNvPr id="163" name="Google Shape;163;p22"/>
          <p:cNvSpPr txBox="1"/>
          <p:nvPr/>
        </p:nvSpPr>
        <p:spPr>
          <a:xfrm>
            <a:off x="1263300" y="3696100"/>
            <a:ext cx="6617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chemeClr val="hlink"/>
                </a:solidFill>
                <a:hlinkClick r:id="rId3"/>
              </a:rPr>
              <a:t>Video Link!</a:t>
            </a:r>
            <a:endParaRPr sz="1600">
              <a:solidFill>
                <a:schemeClr val="accent1"/>
              </a:solidFill>
            </a:endParaRPr>
          </a:p>
        </p:txBody>
      </p:sp>
      <p:sp>
        <p:nvSpPr>
          <p:cNvPr id="164" name="Google Shape;164;p22"/>
          <p:cNvSpPr txBox="1"/>
          <p:nvPr/>
        </p:nvSpPr>
        <p:spPr>
          <a:xfrm>
            <a:off x="1463663" y="2128075"/>
            <a:ext cx="63768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Bree Serif"/>
                <a:ea typeface="Bree Serif"/>
                <a:cs typeface="Bree Serif"/>
                <a:sym typeface="Bree Serif"/>
              </a:rPr>
              <a:t>Every season our team and many other teams like to show off their robot for the current season. Below is our 2021-2022 robot reveal video made during the Rapid React season. </a:t>
            </a:r>
            <a:endParaRPr sz="1600">
              <a:latin typeface="Bree Serif"/>
              <a:ea typeface="Bree Serif"/>
              <a:cs typeface="Bree Serif"/>
              <a:sym typeface="Bree Serif"/>
            </a:endParaRPr>
          </a:p>
          <a:p>
            <a:pPr marL="0" lvl="0" indent="0" algn="l" rtl="0">
              <a:spcBef>
                <a:spcPts val="0"/>
              </a:spcBef>
              <a:spcAft>
                <a:spcPts val="0"/>
              </a:spcAft>
              <a:buNone/>
            </a:pPr>
            <a:endParaRPr sz="1600">
              <a:latin typeface="Bree Serif"/>
              <a:ea typeface="Bree Serif"/>
              <a:cs typeface="Bree Serif"/>
              <a:sym typeface="Bree Serif"/>
            </a:endParaRPr>
          </a:p>
          <a:p>
            <a:pPr marL="0" lvl="0" indent="0" algn="ctr" rtl="0">
              <a:spcBef>
                <a:spcPts val="0"/>
              </a:spcBef>
              <a:spcAft>
                <a:spcPts val="0"/>
              </a:spcAft>
              <a:buNone/>
            </a:pPr>
            <a:r>
              <a:rPr lang="en" sz="1600" b="1" i="1">
                <a:latin typeface="Bree Serif"/>
                <a:ea typeface="Bree Serif"/>
                <a:cs typeface="Bree Serif"/>
                <a:sym typeface="Bree Serif"/>
              </a:rPr>
              <a:t>Click the link below to watch:</a:t>
            </a:r>
            <a:endParaRPr sz="1600" b="1" i="1">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p:nvPr/>
        </p:nvSpPr>
        <p:spPr>
          <a:xfrm>
            <a:off x="616312" y="492925"/>
            <a:ext cx="7763670" cy="1438712"/>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TJ2 ROBOT 2022!</a:t>
            </a:r>
          </a:p>
        </p:txBody>
      </p:sp>
      <p:sp>
        <p:nvSpPr>
          <p:cNvPr id="170" name="Google Shape;170;p23"/>
          <p:cNvSpPr txBox="1"/>
          <p:nvPr/>
        </p:nvSpPr>
        <p:spPr>
          <a:xfrm>
            <a:off x="1504125" y="3899950"/>
            <a:ext cx="6376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Bree Serif"/>
                <a:ea typeface="Bree Serif"/>
                <a:cs typeface="Bree Serif"/>
                <a:sym typeface="Bree Serif"/>
              </a:rPr>
              <a:t>Robot Demo</a:t>
            </a:r>
            <a:endParaRPr sz="1600">
              <a:latin typeface="Bree Serif"/>
              <a:ea typeface="Bree Serif"/>
              <a:cs typeface="Bree Serif"/>
              <a:sym typeface="Bree Serif"/>
            </a:endParaRPr>
          </a:p>
        </p:txBody>
      </p:sp>
      <p:sp>
        <p:nvSpPr>
          <p:cNvPr id="171" name="Google Shape;171;p23"/>
          <p:cNvSpPr/>
          <p:nvPr/>
        </p:nvSpPr>
        <p:spPr>
          <a:xfrm>
            <a:off x="1388151" y="2571755"/>
            <a:ext cx="6608738" cy="836174"/>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Here is Trident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p:nvPr/>
        </p:nvSpPr>
        <p:spPr>
          <a:xfrm>
            <a:off x="1920174" y="411925"/>
            <a:ext cx="5303660" cy="1268489"/>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Now What?</a:t>
            </a:r>
          </a:p>
        </p:txBody>
      </p:sp>
      <p:sp>
        <p:nvSpPr>
          <p:cNvPr id="177" name="Google Shape;177;p24"/>
          <p:cNvSpPr txBox="1"/>
          <p:nvPr/>
        </p:nvSpPr>
        <p:spPr>
          <a:xfrm>
            <a:off x="475875" y="1782000"/>
            <a:ext cx="8231700" cy="3794100"/>
          </a:xfrm>
          <a:prstGeom prst="rect">
            <a:avLst/>
          </a:prstGeom>
          <a:noFill/>
          <a:ln>
            <a:noFill/>
          </a:ln>
        </p:spPr>
        <p:txBody>
          <a:bodyPr spcFirstLastPara="1" wrap="square" lIns="91425" tIns="91425" rIns="91425" bIns="91425" anchor="t" anchorCtr="0">
            <a:spAutoFit/>
          </a:bodyPr>
          <a:lstStyle/>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Art - Mondays 2-4pm  BRRHS Rm B204</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CAD - Tuesday 7-9pm by zoom</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Programming - Thursday 7-9pm F114 during build sessions.</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Build Thursday 6-9pm, Saturday 8:30-5pm, and other times as needed (see calendar)</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Strategy - September 29 5-6pm</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Build Training - Fridays 2-4pm  BRRHS D134</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PR/Outreach - Fridays 2:45-3:45 pm BRRHS D134 or virtual as needed</a:t>
            </a:r>
            <a:endParaRPr sz="1750" b="1">
              <a:solidFill>
                <a:srgbClr val="1D1C1D"/>
              </a:solidFill>
              <a:highlight>
                <a:srgbClr val="F8F8F8"/>
              </a:highlight>
            </a:endParaRPr>
          </a:p>
          <a:p>
            <a:pPr marL="457200" lvl="0" indent="-317500" algn="l" rtl="0">
              <a:spcBef>
                <a:spcPts val="0"/>
              </a:spcBef>
              <a:spcAft>
                <a:spcPts val="0"/>
              </a:spcAft>
              <a:buSzPts val="1400"/>
              <a:buChar char="●"/>
            </a:pPr>
            <a:r>
              <a:rPr lang="en" sz="1750" b="1">
                <a:solidFill>
                  <a:srgbClr val="1D1C1D"/>
                </a:solidFill>
                <a:highlight>
                  <a:srgbClr val="F8F8F8"/>
                </a:highlight>
              </a:rPr>
              <a:t>Paperwork and Fundraising to Ms Jerome BRRHS Rm H103</a:t>
            </a:r>
            <a:endParaRPr sz="1750" b="1">
              <a:solidFill>
                <a:srgbClr val="1D1C1D"/>
              </a:solidFill>
              <a:highlight>
                <a:srgbClr val="F8F8F8"/>
              </a:highlight>
            </a:endParaRPr>
          </a:p>
          <a:p>
            <a:pPr marL="457200" lvl="0" indent="0" algn="l" rtl="0">
              <a:spcBef>
                <a:spcPts val="0"/>
              </a:spcBef>
              <a:spcAft>
                <a:spcPts val="0"/>
              </a:spcAft>
              <a:buNone/>
            </a:pPr>
            <a:r>
              <a:rPr lang="en" sz="1600" b="1">
                <a:solidFill>
                  <a:schemeClr val="dk1"/>
                </a:solidFill>
                <a:highlight>
                  <a:srgbClr val="F8F8F8"/>
                </a:highlight>
              </a:rPr>
              <a:t>When do we start………..look at the calendar- </a:t>
            </a:r>
            <a:r>
              <a:rPr lang="en" sz="1600" b="1" u="sng">
                <a:solidFill>
                  <a:schemeClr val="hlink"/>
                </a:solidFill>
                <a:highlight>
                  <a:srgbClr val="F8F8F8"/>
                </a:highlight>
                <a:hlinkClick r:id="rId3"/>
              </a:rPr>
              <a:t>www.tj2.org/calendar</a:t>
            </a:r>
            <a:r>
              <a:rPr lang="en" sz="1600" b="1">
                <a:solidFill>
                  <a:schemeClr val="dk1"/>
                </a:solidFill>
                <a:highlight>
                  <a:srgbClr val="F8F8F8"/>
                </a:highlight>
              </a:rPr>
              <a:t>  </a:t>
            </a:r>
            <a:endParaRPr sz="1600" b="1">
              <a:solidFill>
                <a:schemeClr val="dk1"/>
              </a:solidFill>
              <a:highlight>
                <a:srgbClr val="F8F8F8"/>
              </a:highlight>
            </a:endParaRPr>
          </a:p>
          <a:p>
            <a:pPr marL="457200" lvl="0" indent="0" algn="l" rtl="0">
              <a:spcBef>
                <a:spcPts val="0"/>
              </a:spcBef>
              <a:spcAft>
                <a:spcPts val="0"/>
              </a:spcAft>
              <a:buNone/>
            </a:pPr>
            <a:r>
              <a:rPr lang="en" sz="1600" b="1">
                <a:solidFill>
                  <a:schemeClr val="dk1"/>
                </a:solidFill>
                <a:highlight>
                  <a:srgbClr val="F8F8F8"/>
                </a:highlight>
              </a:rPr>
              <a:t> </a:t>
            </a:r>
            <a:endParaRPr sz="1700" b="1">
              <a:latin typeface="Bree Serif"/>
              <a:ea typeface="Bree Serif"/>
              <a:cs typeface="Bree Serif"/>
              <a:sym typeface="Bree Serif"/>
            </a:endParaRPr>
          </a:p>
          <a:p>
            <a:pPr marL="0" lvl="0" indent="0" algn="ctr" rtl="0">
              <a:spcBef>
                <a:spcPts val="0"/>
              </a:spcBef>
              <a:spcAft>
                <a:spcPts val="0"/>
              </a:spcAft>
              <a:buNone/>
            </a:pPr>
            <a:endParaRPr sz="1500">
              <a:latin typeface="Bree Serif"/>
              <a:ea typeface="Bree Serif"/>
              <a:cs typeface="Bree Serif"/>
              <a:sym typeface="Bree Serif"/>
            </a:endParaRPr>
          </a:p>
          <a:p>
            <a:pPr marL="0" lvl="0" indent="0" algn="ctr" rtl="0">
              <a:spcBef>
                <a:spcPts val="0"/>
              </a:spcBef>
              <a:spcAft>
                <a:spcPts val="0"/>
              </a:spcAft>
              <a:buNone/>
            </a:pPr>
            <a:endParaRPr sz="1500">
              <a:latin typeface="Bree Serif"/>
              <a:ea typeface="Bree Serif"/>
              <a:cs typeface="Bree Serif"/>
              <a:sym typeface="Bree Serif"/>
            </a:endParaRPr>
          </a:p>
          <a:p>
            <a:pPr marL="0" lvl="0" indent="0" algn="ctr" rtl="0">
              <a:spcBef>
                <a:spcPts val="0"/>
              </a:spcBef>
              <a:spcAft>
                <a:spcPts val="0"/>
              </a:spcAft>
              <a:buNone/>
            </a:pPr>
            <a:endParaRPr sz="1500" b="1" i="1">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p:nvPr/>
        </p:nvSpPr>
        <p:spPr>
          <a:xfrm>
            <a:off x="348475" y="314950"/>
            <a:ext cx="8498229" cy="691701"/>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Before you leave....please...</a:t>
            </a:r>
          </a:p>
        </p:txBody>
      </p:sp>
      <p:sp>
        <p:nvSpPr>
          <p:cNvPr id="183" name="Google Shape;183;p25"/>
          <p:cNvSpPr txBox="1"/>
          <p:nvPr/>
        </p:nvSpPr>
        <p:spPr>
          <a:xfrm>
            <a:off x="658125" y="1303200"/>
            <a:ext cx="7654500" cy="3570900"/>
          </a:xfrm>
          <a:prstGeom prst="rect">
            <a:avLst/>
          </a:prstGeom>
          <a:noFill/>
          <a:ln>
            <a:noFill/>
          </a:ln>
        </p:spPr>
        <p:txBody>
          <a:bodyPr spcFirstLastPara="1" wrap="square" lIns="91425" tIns="91425" rIns="91425" bIns="91425" anchor="t" anchorCtr="0">
            <a:spAutoFit/>
          </a:bodyPr>
          <a:lstStyle/>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Fill in your registration form on Google Classroom</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Pass in your permission form </a:t>
            </a:r>
            <a:endParaRPr sz="1750" b="1">
              <a:solidFill>
                <a:srgbClr val="1D1C1D"/>
              </a:solidFill>
              <a:highlight>
                <a:srgbClr val="F8F8F8"/>
              </a:highlight>
            </a:endParaRPr>
          </a:p>
          <a:p>
            <a:pPr marL="457200" lvl="0" indent="-339725" algn="l" rtl="0">
              <a:spcBef>
                <a:spcPts val="0"/>
              </a:spcBef>
              <a:spcAft>
                <a:spcPts val="0"/>
              </a:spcAft>
              <a:buClr>
                <a:srgbClr val="1D1C1D"/>
              </a:buClr>
              <a:buSzPts val="1750"/>
              <a:buChar char="●"/>
            </a:pPr>
            <a:r>
              <a:rPr lang="en" sz="1750" b="1">
                <a:solidFill>
                  <a:srgbClr val="1D1C1D"/>
                </a:solidFill>
                <a:highlight>
                  <a:srgbClr val="F8F8F8"/>
                </a:highlight>
              </a:rPr>
              <a:t>Take a copy of the Parent/Student information form and read it. </a:t>
            </a:r>
            <a:endParaRPr sz="1750" b="1">
              <a:solidFill>
                <a:srgbClr val="1D1C1D"/>
              </a:solidFill>
              <a:highlight>
                <a:srgbClr val="F8F8F8"/>
              </a:highlight>
            </a:endParaRPr>
          </a:p>
          <a:p>
            <a:pPr marL="457200" lvl="0" indent="0" algn="l" rtl="0">
              <a:spcBef>
                <a:spcPts val="0"/>
              </a:spcBef>
              <a:spcAft>
                <a:spcPts val="0"/>
              </a:spcAft>
              <a:buNone/>
            </a:pPr>
            <a:endParaRPr sz="1750" b="1">
              <a:solidFill>
                <a:srgbClr val="1D1C1D"/>
              </a:solidFill>
              <a:highlight>
                <a:srgbClr val="F8F8F8"/>
              </a:highlight>
            </a:endParaRPr>
          </a:p>
          <a:p>
            <a:pPr marL="457200" lvl="0" indent="0" algn="l" rtl="0">
              <a:spcBef>
                <a:spcPts val="0"/>
              </a:spcBef>
              <a:spcAft>
                <a:spcPts val="0"/>
              </a:spcAft>
              <a:buNone/>
            </a:pPr>
            <a:r>
              <a:rPr lang="en" sz="1750" b="1">
                <a:solidFill>
                  <a:srgbClr val="1D1C1D"/>
                </a:solidFill>
                <a:highlight>
                  <a:srgbClr val="F8F8F8"/>
                </a:highlight>
              </a:rPr>
              <a:t>You need the the registration form and the permission form passed in before your can participate in team activities. </a:t>
            </a:r>
            <a:endParaRPr sz="1750" b="1">
              <a:solidFill>
                <a:srgbClr val="1D1C1D"/>
              </a:solidFill>
              <a:highlight>
                <a:srgbClr val="F8F8F8"/>
              </a:highlight>
            </a:endParaRPr>
          </a:p>
          <a:p>
            <a:pPr marL="457200" lvl="0" indent="0" algn="l" rtl="0">
              <a:spcBef>
                <a:spcPts val="0"/>
              </a:spcBef>
              <a:spcAft>
                <a:spcPts val="0"/>
              </a:spcAft>
              <a:buNone/>
            </a:pPr>
            <a:endParaRPr sz="1750" b="1">
              <a:solidFill>
                <a:srgbClr val="1D1C1D"/>
              </a:solidFill>
              <a:highlight>
                <a:srgbClr val="F8F8F8"/>
              </a:highlight>
            </a:endParaRPr>
          </a:p>
          <a:p>
            <a:pPr marL="457200" lvl="0" indent="0" algn="l" rtl="0">
              <a:spcBef>
                <a:spcPts val="0"/>
              </a:spcBef>
              <a:spcAft>
                <a:spcPts val="0"/>
              </a:spcAft>
              <a:buNone/>
            </a:pPr>
            <a:r>
              <a:rPr lang="en" sz="1750" b="1">
                <a:solidFill>
                  <a:srgbClr val="1D1C1D"/>
                </a:solidFill>
                <a:highlight>
                  <a:srgbClr val="F8F8F8"/>
                </a:highlight>
              </a:rPr>
              <a:t>If you have more questions: </a:t>
            </a:r>
            <a:endParaRPr sz="1750" b="1">
              <a:solidFill>
                <a:srgbClr val="1D1C1D"/>
              </a:solidFill>
              <a:highlight>
                <a:srgbClr val="F8F8F8"/>
              </a:highlight>
            </a:endParaRPr>
          </a:p>
          <a:p>
            <a:pPr marL="457200" lvl="0" indent="0" algn="l" rtl="0">
              <a:spcBef>
                <a:spcPts val="0"/>
              </a:spcBef>
              <a:spcAft>
                <a:spcPts val="0"/>
              </a:spcAft>
              <a:buNone/>
            </a:pPr>
            <a:r>
              <a:rPr lang="en" sz="1750" b="1">
                <a:solidFill>
                  <a:srgbClr val="1D1C1D"/>
                </a:solidFill>
                <a:highlight>
                  <a:srgbClr val="F8F8F8"/>
                </a:highlight>
              </a:rPr>
              <a:t>Student/Parent Information Meeting</a:t>
            </a:r>
            <a:endParaRPr sz="1750" b="1">
              <a:solidFill>
                <a:srgbClr val="1D1C1D"/>
              </a:solidFill>
              <a:highlight>
                <a:srgbClr val="F8F8F8"/>
              </a:highlight>
            </a:endParaRPr>
          </a:p>
          <a:p>
            <a:pPr marL="457200" lvl="0" indent="0" algn="l" rtl="0">
              <a:spcBef>
                <a:spcPts val="0"/>
              </a:spcBef>
              <a:spcAft>
                <a:spcPts val="0"/>
              </a:spcAft>
              <a:buNone/>
            </a:pPr>
            <a:r>
              <a:rPr lang="en" sz="1750" b="1">
                <a:solidFill>
                  <a:srgbClr val="1D1C1D"/>
                </a:solidFill>
                <a:highlight>
                  <a:srgbClr val="F8F8F8"/>
                </a:highlight>
              </a:rPr>
              <a:t>                    H103 Wednesday 9/21 at 7pm</a:t>
            </a:r>
            <a:endParaRPr sz="1750" b="1">
              <a:solidFill>
                <a:srgbClr val="1D1C1D"/>
              </a:solidFill>
              <a:highlight>
                <a:srgbClr val="F8F8F8"/>
              </a:highlight>
            </a:endParaRPr>
          </a:p>
          <a:p>
            <a:pPr marL="0" lvl="0" indent="0" algn="ctr" rtl="0">
              <a:spcBef>
                <a:spcPts val="0"/>
              </a:spcBef>
              <a:spcAft>
                <a:spcPts val="0"/>
              </a:spcAft>
              <a:buNone/>
            </a:pPr>
            <a:endParaRPr sz="1500">
              <a:latin typeface="Bree Serif"/>
              <a:ea typeface="Bree Serif"/>
              <a:cs typeface="Bree Serif"/>
              <a:sym typeface="Bree Serif"/>
            </a:endParaRPr>
          </a:p>
          <a:p>
            <a:pPr marL="0" lvl="0" indent="0" algn="ctr" rtl="0">
              <a:spcBef>
                <a:spcPts val="0"/>
              </a:spcBef>
              <a:spcAft>
                <a:spcPts val="0"/>
              </a:spcAft>
              <a:buNone/>
            </a:pPr>
            <a:endParaRPr sz="1500">
              <a:latin typeface="Bree Serif"/>
              <a:ea typeface="Bree Serif"/>
              <a:cs typeface="Bree Serif"/>
              <a:sym typeface="Bree Serif"/>
            </a:endParaRPr>
          </a:p>
          <a:p>
            <a:pPr marL="0" lvl="0" indent="0" algn="ctr" rtl="0">
              <a:spcBef>
                <a:spcPts val="0"/>
              </a:spcBef>
              <a:spcAft>
                <a:spcPts val="0"/>
              </a:spcAft>
              <a:buNone/>
            </a:pPr>
            <a:endParaRPr sz="1500" b="1" i="1">
              <a:latin typeface="Bree Serif"/>
              <a:ea typeface="Bree Serif"/>
              <a:cs typeface="Bree Serif"/>
              <a:sym typeface="Bree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p:nvPr/>
        </p:nvSpPr>
        <p:spPr>
          <a:xfrm>
            <a:off x="1542412" y="1670600"/>
            <a:ext cx="6059189" cy="1189925"/>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THANK YOU!!</a:t>
            </a:r>
          </a:p>
        </p:txBody>
      </p:sp>
      <p:sp>
        <p:nvSpPr>
          <p:cNvPr id="189" name="Google Shape;189;p26"/>
          <p:cNvSpPr txBox="1"/>
          <p:nvPr/>
        </p:nvSpPr>
        <p:spPr>
          <a:xfrm>
            <a:off x="1306200" y="3123475"/>
            <a:ext cx="65316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Bree Serif"/>
                <a:ea typeface="Bree Serif"/>
                <a:cs typeface="Bree Serif"/>
                <a:sym typeface="Bree Serif"/>
              </a:rPr>
              <a:t>We hope you got an overview of our team and found a place for yourself here.  This is a great opportunity to grow, learn, network, and be part of a 28 year tradition at BRRHS!</a:t>
            </a:r>
            <a:endParaRPr sz="1600">
              <a:latin typeface="Bree Serif"/>
              <a:ea typeface="Bree Serif"/>
              <a:cs typeface="Bree Serif"/>
              <a:sym typeface="Bree Serif"/>
            </a:endParaRPr>
          </a:p>
          <a:p>
            <a:pPr marL="0" lvl="0" indent="0" algn="ctr" rtl="0">
              <a:spcBef>
                <a:spcPts val="0"/>
              </a:spcBef>
              <a:spcAft>
                <a:spcPts val="0"/>
              </a:spcAft>
              <a:buNone/>
            </a:pPr>
            <a:endParaRPr sz="1600">
              <a:latin typeface="Bree Serif"/>
              <a:ea typeface="Bree Serif"/>
              <a:cs typeface="Bree Serif"/>
              <a:sym typeface="Bree Serif"/>
            </a:endParaRPr>
          </a:p>
          <a:p>
            <a:pPr marL="0" lvl="0" indent="0" algn="ctr" rtl="0">
              <a:spcBef>
                <a:spcPts val="0"/>
              </a:spcBef>
              <a:spcAft>
                <a:spcPts val="0"/>
              </a:spcAft>
              <a:buNone/>
            </a:pPr>
            <a:r>
              <a:rPr lang="en" sz="1600" b="1" i="1">
                <a:latin typeface="Bree Serif"/>
                <a:ea typeface="Bree Serif"/>
                <a:cs typeface="Bree Serif"/>
                <a:sym typeface="Bree Serif"/>
              </a:rPr>
              <a:t> OH YEAH!</a:t>
            </a:r>
            <a:endParaRPr sz="1600" b="1" i="1">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4349710" y="1652050"/>
            <a:ext cx="4442388" cy="2498849"/>
          </a:xfrm>
          <a:prstGeom prst="rect">
            <a:avLst/>
          </a:prstGeom>
          <a:noFill/>
          <a:ln>
            <a:noFill/>
          </a:ln>
        </p:spPr>
      </p:pic>
      <p:sp>
        <p:nvSpPr>
          <p:cNvPr id="61" name="Google Shape;61;p14"/>
          <p:cNvSpPr/>
          <p:nvPr/>
        </p:nvSpPr>
        <p:spPr>
          <a:xfrm>
            <a:off x="3057785" y="517550"/>
            <a:ext cx="3028430" cy="572700"/>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WELCOME!!!</a:t>
            </a:r>
          </a:p>
        </p:txBody>
      </p:sp>
      <p:sp>
        <p:nvSpPr>
          <p:cNvPr id="62" name="Google Shape;62;p14"/>
          <p:cNvSpPr txBox="1"/>
          <p:nvPr/>
        </p:nvSpPr>
        <p:spPr>
          <a:xfrm>
            <a:off x="428675" y="1839475"/>
            <a:ext cx="37326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latin typeface="Bree Serif"/>
                <a:ea typeface="Bree Serif"/>
                <a:cs typeface="Bree Serif"/>
                <a:sym typeface="Bree Serif"/>
              </a:rPr>
              <a:t>Welcome to TJ2! </a:t>
            </a:r>
            <a:endParaRPr sz="1600" b="1" i="1">
              <a:latin typeface="Bree Serif"/>
              <a:ea typeface="Bree Serif"/>
              <a:cs typeface="Bree Serif"/>
              <a:sym typeface="Bree Serif"/>
            </a:endParaRPr>
          </a:p>
          <a:p>
            <a:pPr marL="0" lvl="0" indent="0" algn="ctr" rtl="0">
              <a:spcBef>
                <a:spcPts val="0"/>
              </a:spcBef>
              <a:spcAft>
                <a:spcPts val="0"/>
              </a:spcAft>
              <a:buNone/>
            </a:pPr>
            <a:endParaRPr sz="1600">
              <a:latin typeface="Bree Serif"/>
              <a:ea typeface="Bree Serif"/>
              <a:cs typeface="Bree Serif"/>
              <a:sym typeface="Bree Serif"/>
            </a:endParaRPr>
          </a:p>
          <a:p>
            <a:pPr marL="0" lvl="0" indent="0" algn="ctr" rtl="0">
              <a:spcBef>
                <a:spcPts val="0"/>
              </a:spcBef>
              <a:spcAft>
                <a:spcPts val="0"/>
              </a:spcAft>
              <a:buNone/>
            </a:pPr>
            <a:r>
              <a:rPr lang="en" sz="1600">
                <a:latin typeface="Bree Serif"/>
                <a:ea typeface="Bree Serif"/>
                <a:cs typeface="Bree Serif"/>
                <a:sym typeface="Bree Serif"/>
              </a:rPr>
              <a:t>A team with bright</a:t>
            </a:r>
            <a:endParaRPr sz="1600">
              <a:latin typeface="Bree Serif"/>
              <a:ea typeface="Bree Serif"/>
              <a:cs typeface="Bree Serif"/>
              <a:sym typeface="Bree Serif"/>
            </a:endParaRPr>
          </a:p>
          <a:p>
            <a:pPr marL="0" lvl="0" indent="0" algn="ctr" rtl="0">
              <a:spcBef>
                <a:spcPts val="0"/>
              </a:spcBef>
              <a:spcAft>
                <a:spcPts val="0"/>
              </a:spcAft>
              <a:buNone/>
            </a:pPr>
            <a:r>
              <a:rPr lang="en" sz="1600">
                <a:solidFill>
                  <a:schemeClr val="accent1"/>
                </a:solidFill>
                <a:latin typeface="Bree Serif"/>
                <a:ea typeface="Bree Serif"/>
                <a:cs typeface="Bree Serif"/>
                <a:sym typeface="Bree Serif"/>
              </a:rPr>
              <a:t>c</a:t>
            </a:r>
            <a:r>
              <a:rPr lang="en" sz="1600">
                <a:solidFill>
                  <a:schemeClr val="accent4"/>
                </a:solidFill>
                <a:latin typeface="Bree Serif"/>
                <a:ea typeface="Bree Serif"/>
                <a:cs typeface="Bree Serif"/>
                <a:sym typeface="Bree Serif"/>
              </a:rPr>
              <a:t>o</a:t>
            </a:r>
            <a:r>
              <a:rPr lang="en" sz="1600">
                <a:solidFill>
                  <a:srgbClr val="CC0000"/>
                </a:solidFill>
                <a:latin typeface="Bree Serif"/>
                <a:ea typeface="Bree Serif"/>
                <a:cs typeface="Bree Serif"/>
                <a:sym typeface="Bree Serif"/>
              </a:rPr>
              <a:t>l</a:t>
            </a:r>
            <a:r>
              <a:rPr lang="en" sz="1600">
                <a:solidFill>
                  <a:schemeClr val="accent3"/>
                </a:solidFill>
                <a:latin typeface="Bree Serif"/>
                <a:ea typeface="Bree Serif"/>
                <a:cs typeface="Bree Serif"/>
                <a:sym typeface="Bree Serif"/>
              </a:rPr>
              <a:t>o</a:t>
            </a:r>
            <a:r>
              <a:rPr lang="en" sz="1600">
                <a:solidFill>
                  <a:srgbClr val="A61C00"/>
                </a:solidFill>
                <a:latin typeface="Bree Serif"/>
                <a:ea typeface="Bree Serif"/>
                <a:cs typeface="Bree Serif"/>
                <a:sym typeface="Bree Serif"/>
              </a:rPr>
              <a:t>r</a:t>
            </a:r>
            <a:r>
              <a:rPr lang="en" sz="1600">
                <a:solidFill>
                  <a:srgbClr val="D9D2E9"/>
                </a:solidFill>
                <a:latin typeface="Bree Serif"/>
                <a:ea typeface="Bree Serif"/>
                <a:cs typeface="Bree Serif"/>
                <a:sym typeface="Bree Serif"/>
              </a:rPr>
              <a:t>s</a:t>
            </a:r>
            <a:r>
              <a:rPr lang="en" sz="1600">
                <a:latin typeface="Bree Serif"/>
                <a:ea typeface="Bree Serif"/>
                <a:cs typeface="Bree Serif"/>
                <a:sym typeface="Bree Serif"/>
              </a:rPr>
              <a:t> and even brighter personalities. </a:t>
            </a:r>
            <a:endParaRPr sz="1600">
              <a:latin typeface="Bree Serif"/>
              <a:ea typeface="Bree Serif"/>
              <a:cs typeface="Bree Serif"/>
              <a:sym typeface="Bree Serif"/>
            </a:endParaRPr>
          </a:p>
          <a:p>
            <a:pPr marL="0" lvl="0" indent="0" algn="ctr" rtl="0">
              <a:spcBef>
                <a:spcPts val="0"/>
              </a:spcBef>
              <a:spcAft>
                <a:spcPts val="0"/>
              </a:spcAft>
              <a:buNone/>
            </a:pPr>
            <a:r>
              <a:rPr lang="en" sz="1600">
                <a:latin typeface="Bree Serif"/>
                <a:ea typeface="Bree Serif"/>
                <a:cs typeface="Bree Serif"/>
                <a:sym typeface="Bree Serif"/>
              </a:rPr>
              <a:t>While we bring you through this presentation we hope you learn more about our team and values. </a:t>
            </a:r>
            <a:endParaRPr sz="1600">
              <a:latin typeface="Bree Serif"/>
              <a:ea typeface="Bree Serif"/>
              <a:cs typeface="Bree Serif"/>
              <a:sym typeface="Bree Serif"/>
            </a:endParaRPr>
          </a:p>
          <a:p>
            <a:pPr marL="0" lvl="0" indent="0" algn="ctr" rtl="0">
              <a:spcBef>
                <a:spcPts val="0"/>
              </a:spcBef>
              <a:spcAft>
                <a:spcPts val="0"/>
              </a:spcAft>
              <a:buNone/>
            </a:pPr>
            <a:endParaRPr sz="1600">
              <a:latin typeface="Bree Serif"/>
              <a:ea typeface="Bree Serif"/>
              <a:cs typeface="Bree Serif"/>
              <a:sym typeface="Bree Serif"/>
            </a:endParaRPr>
          </a:p>
          <a:p>
            <a:pPr marL="0" lvl="0" indent="0" algn="ctr" rtl="0">
              <a:spcBef>
                <a:spcPts val="0"/>
              </a:spcBef>
              <a:spcAft>
                <a:spcPts val="0"/>
              </a:spcAft>
              <a:buNone/>
            </a:pPr>
            <a:r>
              <a:rPr lang="en" sz="1600" b="1" i="1">
                <a:latin typeface="Bree Serif"/>
                <a:ea typeface="Bree Serif"/>
                <a:cs typeface="Bree Serif"/>
                <a:sym typeface="Bree Serif"/>
              </a:rPr>
              <a:t>Enjoy!</a:t>
            </a:r>
            <a:endParaRPr sz="1600" b="1" i="1">
              <a:latin typeface="Bree Serif"/>
              <a:ea typeface="Bree Serif"/>
              <a:cs typeface="Bree Serif"/>
              <a:sym typeface="Bree Serif"/>
            </a:endParaRPr>
          </a:p>
        </p:txBody>
      </p:sp>
      <p:sp>
        <p:nvSpPr>
          <p:cNvPr id="63" name="Google Shape;63;p14"/>
          <p:cNvSpPr txBox="1"/>
          <p:nvPr/>
        </p:nvSpPr>
        <p:spPr>
          <a:xfrm>
            <a:off x="5109150" y="4099425"/>
            <a:ext cx="2923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i="1"/>
              <a:t>2021-2022 World Championships</a:t>
            </a:r>
            <a:endParaRPr sz="1600" i="1"/>
          </a:p>
        </p:txBody>
      </p:sp>
      <p:sp>
        <p:nvSpPr>
          <p:cNvPr id="64" name="Google Shape;64;p14"/>
          <p:cNvSpPr txBox="1"/>
          <p:nvPr/>
        </p:nvSpPr>
        <p:spPr>
          <a:xfrm>
            <a:off x="5648275" y="1220950"/>
            <a:ext cx="2162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latin typeface="Bree Serif"/>
                <a:ea typeface="Bree Serif"/>
                <a:cs typeface="Bree Serif"/>
                <a:sym typeface="Bree Serif"/>
              </a:rPr>
              <a:t>28 years of tie dye!</a:t>
            </a:r>
            <a:endParaRPr sz="1600" b="1" i="1">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3402020" y="497300"/>
            <a:ext cx="2207225" cy="950574"/>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FIRST</a:t>
            </a:r>
          </a:p>
        </p:txBody>
      </p:sp>
      <p:sp>
        <p:nvSpPr>
          <p:cNvPr id="70" name="Google Shape;70;p15"/>
          <p:cNvSpPr txBox="1"/>
          <p:nvPr/>
        </p:nvSpPr>
        <p:spPr>
          <a:xfrm>
            <a:off x="1409700" y="1879975"/>
            <a:ext cx="6324600" cy="286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solidFill>
                  <a:schemeClr val="dk1"/>
                </a:solidFill>
                <a:latin typeface="Bree Serif"/>
                <a:ea typeface="Bree Serif"/>
                <a:cs typeface="Bree Serif"/>
                <a:sym typeface="Bree Serif"/>
              </a:rPr>
              <a:t>FIRST - For Inspiration and Recognition of Science and Technology</a:t>
            </a: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r>
              <a:rPr lang="en" sz="1600" b="1" i="1">
                <a:solidFill>
                  <a:schemeClr val="dk1"/>
                </a:solidFill>
                <a:latin typeface="Bree Serif"/>
                <a:ea typeface="Bree Serif"/>
                <a:cs typeface="Bree Serif"/>
                <a:sym typeface="Bree Serif"/>
              </a:rPr>
              <a:t>TJ</a:t>
            </a:r>
            <a:r>
              <a:rPr lang="en" sz="1600" b="1" i="1" baseline="30000">
                <a:solidFill>
                  <a:schemeClr val="dk1"/>
                </a:solidFill>
                <a:latin typeface="Bree Serif"/>
                <a:ea typeface="Bree Serif"/>
                <a:cs typeface="Bree Serif"/>
                <a:sym typeface="Bree Serif"/>
              </a:rPr>
              <a:t>2 </a:t>
            </a:r>
            <a:r>
              <a:rPr lang="en" sz="1600" b="1" i="1">
                <a:solidFill>
                  <a:schemeClr val="dk1"/>
                </a:solidFill>
                <a:latin typeface="Bree Serif"/>
                <a:ea typeface="Bree Serif"/>
                <a:cs typeface="Bree Serif"/>
                <a:sym typeface="Bree Serif"/>
              </a:rPr>
              <a:t>- Trojan   Johnson &amp; Johnson</a:t>
            </a: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r>
              <a:rPr lang="en" sz="1600" b="1" i="1">
                <a:solidFill>
                  <a:schemeClr val="dk1"/>
                </a:solidFill>
                <a:latin typeface="Bree Serif"/>
                <a:ea typeface="Bree Serif"/>
                <a:cs typeface="Bree Serif"/>
                <a:sym typeface="Bree Serif"/>
              </a:rPr>
              <a:t>We are part of the NE FIRST District</a:t>
            </a: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r>
              <a:rPr lang="en" sz="1600" b="1" i="1">
                <a:solidFill>
                  <a:schemeClr val="dk1"/>
                </a:solidFill>
                <a:latin typeface="Bree Serif"/>
                <a:ea typeface="Bree Serif"/>
                <a:cs typeface="Bree Serif"/>
                <a:sym typeface="Bree Serif"/>
              </a:rPr>
              <a:t>We compete in NE FIRST District Events, District Championship, FRC World Championship, post season team events</a:t>
            </a: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endParaRPr sz="1600" b="1" i="1">
              <a:solidFill>
                <a:schemeClr val="dk1"/>
              </a:solidFill>
              <a:latin typeface="Bree Serif"/>
              <a:ea typeface="Bree Serif"/>
              <a:cs typeface="Bree Serif"/>
              <a:sym typeface="Bree Serif"/>
            </a:endParaRPr>
          </a:p>
          <a:p>
            <a:pPr marL="0" lvl="0" indent="0" algn="ctr" rtl="0">
              <a:spcBef>
                <a:spcPts val="0"/>
              </a:spcBef>
              <a:spcAft>
                <a:spcPts val="0"/>
              </a:spcAft>
              <a:buNone/>
            </a:pPr>
            <a:r>
              <a:rPr lang="en" sz="1600" b="1" i="1">
                <a:solidFill>
                  <a:schemeClr val="dk1"/>
                </a:solidFill>
                <a:latin typeface="Bree Serif"/>
                <a:ea typeface="Bree Serif"/>
                <a:cs typeface="Bree Serif"/>
                <a:sym typeface="Bree Serif"/>
              </a:rPr>
              <a:t>For more information </a:t>
            </a:r>
            <a:r>
              <a:rPr lang="en" sz="1600" b="1" i="1" u="sng">
                <a:solidFill>
                  <a:schemeClr val="hlink"/>
                </a:solidFill>
                <a:latin typeface="Bree Serif"/>
                <a:ea typeface="Bree Serif"/>
                <a:cs typeface="Bree Serif"/>
                <a:sym typeface="Bree Serif"/>
                <a:hlinkClick r:id="rId3"/>
              </a:rPr>
              <a:t>www.firstinspires.org</a:t>
            </a:r>
            <a:endParaRPr sz="1600" b="1" i="1">
              <a:solidFill>
                <a:schemeClr val="dk1"/>
              </a:solidFill>
              <a:latin typeface="Bree Serif"/>
              <a:ea typeface="Bree Serif"/>
              <a:cs typeface="Bree Serif"/>
              <a:sym typeface="Bree Serif"/>
            </a:endParaRPr>
          </a:p>
          <a:p>
            <a:pPr marL="0" lvl="0" indent="0" algn="ctr" rtl="0">
              <a:spcBef>
                <a:spcPts val="0"/>
              </a:spcBef>
              <a:spcAft>
                <a:spcPts val="0"/>
              </a:spcAft>
              <a:buClr>
                <a:schemeClr val="dk1"/>
              </a:buClr>
              <a:buSzPts val="1100"/>
              <a:buFont typeface="Arial"/>
              <a:buNone/>
            </a:pPr>
            <a:endParaRPr b="1" i="1">
              <a:solidFill>
                <a:schemeClr val="dk1"/>
              </a:solidFill>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p:nvPr/>
        </p:nvSpPr>
        <p:spPr>
          <a:xfrm>
            <a:off x="2150401" y="264450"/>
            <a:ext cx="4843190" cy="569399"/>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OUR TEAM GROUPS!</a:t>
            </a:r>
          </a:p>
        </p:txBody>
      </p:sp>
      <p:pic>
        <p:nvPicPr>
          <p:cNvPr id="76" name="Google Shape;76;p16"/>
          <p:cNvPicPr preferRelativeResize="0"/>
          <p:nvPr/>
        </p:nvPicPr>
        <p:blipFill rotWithShape="1">
          <a:blip r:embed="rId3">
            <a:alphaModFix/>
          </a:blip>
          <a:srcRect l="4557" t="10809" r="4293"/>
          <a:stretch/>
        </p:blipFill>
        <p:spPr>
          <a:xfrm>
            <a:off x="335450" y="3317725"/>
            <a:ext cx="1835086" cy="1283875"/>
          </a:xfrm>
          <a:prstGeom prst="rect">
            <a:avLst/>
          </a:prstGeom>
          <a:noFill/>
          <a:ln>
            <a:noFill/>
          </a:ln>
        </p:spPr>
      </p:pic>
      <p:pic>
        <p:nvPicPr>
          <p:cNvPr id="77" name="Google Shape;77;p16"/>
          <p:cNvPicPr preferRelativeResize="0"/>
          <p:nvPr/>
        </p:nvPicPr>
        <p:blipFill>
          <a:blip r:embed="rId4">
            <a:alphaModFix/>
          </a:blip>
          <a:stretch>
            <a:fillRect/>
          </a:stretch>
        </p:blipFill>
        <p:spPr>
          <a:xfrm>
            <a:off x="6831275" y="1553162"/>
            <a:ext cx="1926349" cy="1283885"/>
          </a:xfrm>
          <a:prstGeom prst="rect">
            <a:avLst/>
          </a:prstGeom>
          <a:noFill/>
          <a:ln>
            <a:noFill/>
          </a:ln>
        </p:spPr>
      </p:pic>
      <p:sp>
        <p:nvSpPr>
          <p:cNvPr id="78" name="Google Shape;78;p16"/>
          <p:cNvSpPr txBox="1"/>
          <p:nvPr/>
        </p:nvSpPr>
        <p:spPr>
          <a:xfrm>
            <a:off x="1092075" y="2269175"/>
            <a:ext cx="4212000" cy="2555100"/>
          </a:xfrm>
          <a:prstGeom prst="rect">
            <a:avLst/>
          </a:prstGeom>
          <a:noFill/>
          <a:ln>
            <a:noFill/>
          </a:ln>
        </p:spPr>
        <p:txBody>
          <a:bodyPr spcFirstLastPara="1" wrap="square" lIns="91425" tIns="91425" rIns="91425" bIns="91425" anchor="t" anchorCtr="0">
            <a:spAutoFit/>
          </a:bodyPr>
          <a:lstStyle/>
          <a:p>
            <a:pPr marL="914400" lvl="0" indent="457200" algn="l" rtl="0">
              <a:spcBef>
                <a:spcPts val="0"/>
              </a:spcBef>
              <a:spcAft>
                <a:spcPts val="0"/>
              </a:spcAft>
              <a:buNone/>
            </a:pPr>
            <a:r>
              <a:rPr lang="en"/>
              <a:t>PR</a:t>
            </a:r>
            <a:endParaRPr/>
          </a:p>
          <a:p>
            <a:pPr marL="0" lvl="0" indent="0" algn="ctr" rtl="0">
              <a:spcBef>
                <a:spcPts val="0"/>
              </a:spcBef>
              <a:spcAft>
                <a:spcPts val="0"/>
              </a:spcAft>
              <a:buNone/>
            </a:pPr>
            <a:endParaRPr/>
          </a:p>
          <a:p>
            <a:pPr marL="914400" lvl="0" indent="457200" algn="l" rtl="0">
              <a:spcBef>
                <a:spcPts val="0"/>
              </a:spcBef>
              <a:spcAft>
                <a:spcPts val="0"/>
              </a:spcAft>
              <a:buNone/>
            </a:pPr>
            <a:r>
              <a:rPr lang="en"/>
              <a:t>BUILD</a:t>
            </a:r>
            <a:endParaRPr/>
          </a:p>
          <a:p>
            <a:pPr marL="0" lvl="0" indent="0" algn="ctr" rtl="0">
              <a:spcBef>
                <a:spcPts val="0"/>
              </a:spcBef>
              <a:spcAft>
                <a:spcPts val="0"/>
              </a:spcAft>
              <a:buNone/>
            </a:pPr>
            <a:endParaRPr/>
          </a:p>
          <a:p>
            <a:pPr marL="914400" lvl="0" indent="457200" algn="l" rtl="0">
              <a:spcBef>
                <a:spcPts val="0"/>
              </a:spcBef>
              <a:spcAft>
                <a:spcPts val="0"/>
              </a:spcAft>
              <a:buNone/>
            </a:pPr>
            <a:r>
              <a:rPr lang="en"/>
              <a:t>Strategy</a:t>
            </a:r>
            <a:endParaRPr/>
          </a:p>
          <a:p>
            <a:pPr marL="0" lvl="0" indent="0" algn="ctr" rtl="0">
              <a:spcBef>
                <a:spcPts val="0"/>
              </a:spcBef>
              <a:spcAft>
                <a:spcPts val="0"/>
              </a:spcAft>
              <a:buNone/>
            </a:pPr>
            <a:endParaRPr/>
          </a:p>
          <a:p>
            <a:pPr marL="914400" lvl="0" indent="457200" algn="l" rtl="0">
              <a:spcBef>
                <a:spcPts val="0"/>
              </a:spcBef>
              <a:spcAft>
                <a:spcPts val="0"/>
              </a:spcAft>
              <a:buNone/>
            </a:pPr>
            <a:r>
              <a:rPr lang="en"/>
              <a:t>ART</a:t>
            </a:r>
            <a:endParaRPr/>
          </a:p>
          <a:p>
            <a:pPr marL="0" lvl="0" indent="0" algn="ctr" rtl="0">
              <a:spcBef>
                <a:spcPts val="0"/>
              </a:spcBef>
              <a:spcAft>
                <a:spcPts val="0"/>
              </a:spcAft>
              <a:buNone/>
            </a:pPr>
            <a:endParaRPr/>
          </a:p>
          <a:p>
            <a:pPr marL="914400" lvl="0" indent="457200" algn="l" rtl="0">
              <a:spcBef>
                <a:spcPts val="0"/>
              </a:spcBef>
              <a:spcAft>
                <a:spcPts val="0"/>
              </a:spcAft>
              <a:buNone/>
            </a:pPr>
            <a:r>
              <a:rPr lang="en">
                <a:solidFill>
                  <a:schemeClr val="dk1"/>
                </a:solidFill>
              </a:rPr>
              <a:t>PROGRAMMING</a:t>
            </a:r>
            <a:endParaRPr>
              <a:solidFill>
                <a:schemeClr val="dk1"/>
              </a:solidFill>
            </a:endParaRPr>
          </a:p>
          <a:p>
            <a:pPr marL="457200" lvl="0" indent="0" algn="ctr" rtl="0">
              <a:spcBef>
                <a:spcPts val="0"/>
              </a:spcBef>
              <a:spcAft>
                <a:spcPts val="0"/>
              </a:spcAft>
              <a:buNone/>
            </a:pPr>
            <a:endParaRPr>
              <a:solidFill>
                <a:schemeClr val="dk1"/>
              </a:solidFill>
            </a:endParaRPr>
          </a:p>
          <a:p>
            <a:pPr marL="914400" lvl="0" indent="457200" algn="l" rtl="0">
              <a:spcBef>
                <a:spcPts val="0"/>
              </a:spcBef>
              <a:spcAft>
                <a:spcPts val="0"/>
              </a:spcAft>
              <a:buNone/>
            </a:pPr>
            <a:r>
              <a:rPr lang="en">
                <a:solidFill>
                  <a:schemeClr val="dk1"/>
                </a:solidFill>
              </a:rPr>
              <a:t>CAD</a:t>
            </a:r>
            <a:endParaRPr/>
          </a:p>
        </p:txBody>
      </p:sp>
      <p:pic>
        <p:nvPicPr>
          <p:cNvPr id="79" name="Google Shape;79;p16"/>
          <p:cNvPicPr preferRelativeResize="0"/>
          <p:nvPr/>
        </p:nvPicPr>
        <p:blipFill>
          <a:blip r:embed="rId5">
            <a:alphaModFix/>
          </a:blip>
          <a:stretch>
            <a:fillRect/>
          </a:stretch>
        </p:blipFill>
        <p:spPr>
          <a:xfrm>
            <a:off x="6783407" y="3335799"/>
            <a:ext cx="2022093" cy="1347726"/>
          </a:xfrm>
          <a:prstGeom prst="rect">
            <a:avLst/>
          </a:prstGeom>
          <a:noFill/>
          <a:ln>
            <a:noFill/>
          </a:ln>
        </p:spPr>
      </p:pic>
      <p:pic>
        <p:nvPicPr>
          <p:cNvPr id="80" name="Google Shape;80;p16"/>
          <p:cNvPicPr preferRelativeResize="0"/>
          <p:nvPr/>
        </p:nvPicPr>
        <p:blipFill>
          <a:blip r:embed="rId6">
            <a:alphaModFix/>
          </a:blip>
          <a:stretch>
            <a:fillRect/>
          </a:stretch>
        </p:blipFill>
        <p:spPr>
          <a:xfrm>
            <a:off x="335450" y="1441200"/>
            <a:ext cx="1418501" cy="1418501"/>
          </a:xfrm>
          <a:prstGeom prst="rect">
            <a:avLst/>
          </a:prstGeom>
          <a:noFill/>
          <a:ln>
            <a:noFill/>
          </a:ln>
        </p:spPr>
      </p:pic>
      <p:sp>
        <p:nvSpPr>
          <p:cNvPr id="81" name="Google Shape;81;p16"/>
          <p:cNvSpPr txBox="1"/>
          <p:nvPr/>
        </p:nvSpPr>
        <p:spPr>
          <a:xfrm>
            <a:off x="1628350" y="730575"/>
            <a:ext cx="5499600" cy="163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Bree Serif"/>
                <a:ea typeface="Bree Serif"/>
                <a:cs typeface="Bree Serif"/>
                <a:sym typeface="Bree Serif"/>
              </a:rPr>
              <a:t>Throughout the years and build seasons we try to create different groupings to help members find a path on our team! No matter what someone's strengths or weaknesses are, you're able to discover these different groups on your own. </a:t>
            </a:r>
            <a:endParaRPr sz="1600">
              <a:latin typeface="Bree Serif"/>
              <a:ea typeface="Bree Serif"/>
              <a:cs typeface="Bree Serif"/>
              <a:sym typeface="Bree Serif"/>
            </a:endParaRPr>
          </a:p>
          <a:p>
            <a:pPr marL="0" lvl="0" indent="0" algn="ctr" rtl="0">
              <a:spcBef>
                <a:spcPts val="0"/>
              </a:spcBef>
              <a:spcAft>
                <a:spcPts val="0"/>
              </a:spcAft>
              <a:buNone/>
            </a:pPr>
            <a:r>
              <a:rPr lang="en" b="1" i="1">
                <a:latin typeface="Bree Serif"/>
                <a:ea typeface="Bree Serif"/>
                <a:cs typeface="Bree Serif"/>
                <a:sym typeface="Bree Serif"/>
              </a:rPr>
              <a:t>Below are some of the groups we currently have:</a:t>
            </a:r>
            <a:endParaRPr b="1" i="1">
              <a:latin typeface="Bree Serif"/>
              <a:ea typeface="Bree Serif"/>
              <a:cs typeface="Bree Serif"/>
              <a:sym typeface="Bree Serif"/>
            </a:endParaRPr>
          </a:p>
        </p:txBody>
      </p:sp>
      <p:cxnSp>
        <p:nvCxnSpPr>
          <p:cNvPr id="82" name="Google Shape;82;p16"/>
          <p:cNvCxnSpPr/>
          <p:nvPr/>
        </p:nvCxnSpPr>
        <p:spPr>
          <a:xfrm>
            <a:off x="2869950" y="2470813"/>
            <a:ext cx="453900" cy="9000"/>
          </a:xfrm>
          <a:prstGeom prst="straightConnector1">
            <a:avLst/>
          </a:prstGeom>
          <a:noFill/>
          <a:ln w="9525" cap="flat" cmpd="sng">
            <a:solidFill>
              <a:schemeClr val="dk2"/>
            </a:solidFill>
            <a:prstDash val="solid"/>
            <a:round/>
            <a:headEnd type="none" w="med" len="med"/>
            <a:tailEnd type="triangle" w="med" len="med"/>
          </a:ln>
        </p:spPr>
      </p:cxnSp>
      <p:cxnSp>
        <p:nvCxnSpPr>
          <p:cNvPr id="83" name="Google Shape;83;p16"/>
          <p:cNvCxnSpPr/>
          <p:nvPr/>
        </p:nvCxnSpPr>
        <p:spPr>
          <a:xfrm>
            <a:off x="3122800" y="2895613"/>
            <a:ext cx="453900" cy="9000"/>
          </a:xfrm>
          <a:prstGeom prst="straightConnector1">
            <a:avLst/>
          </a:prstGeom>
          <a:noFill/>
          <a:ln w="9525" cap="flat" cmpd="sng">
            <a:solidFill>
              <a:schemeClr val="dk2"/>
            </a:solidFill>
            <a:prstDash val="solid"/>
            <a:round/>
            <a:headEnd type="none" w="med" len="med"/>
            <a:tailEnd type="triangle" w="med" len="med"/>
          </a:ln>
        </p:spPr>
      </p:cxnSp>
      <p:cxnSp>
        <p:nvCxnSpPr>
          <p:cNvPr id="84" name="Google Shape;84;p16"/>
          <p:cNvCxnSpPr/>
          <p:nvPr/>
        </p:nvCxnSpPr>
        <p:spPr>
          <a:xfrm>
            <a:off x="3208738" y="3326800"/>
            <a:ext cx="453900" cy="9000"/>
          </a:xfrm>
          <a:prstGeom prst="straightConnector1">
            <a:avLst/>
          </a:prstGeom>
          <a:noFill/>
          <a:ln w="9525" cap="flat" cmpd="sng">
            <a:solidFill>
              <a:schemeClr val="dk2"/>
            </a:solidFill>
            <a:prstDash val="solid"/>
            <a:round/>
            <a:headEnd type="none" w="med" len="med"/>
            <a:tailEnd type="triangle" w="med" len="med"/>
          </a:ln>
        </p:spPr>
      </p:cxnSp>
      <p:cxnSp>
        <p:nvCxnSpPr>
          <p:cNvPr id="85" name="Google Shape;85;p16"/>
          <p:cNvCxnSpPr/>
          <p:nvPr/>
        </p:nvCxnSpPr>
        <p:spPr>
          <a:xfrm>
            <a:off x="2971125" y="3748613"/>
            <a:ext cx="453900" cy="9000"/>
          </a:xfrm>
          <a:prstGeom prst="straightConnector1">
            <a:avLst/>
          </a:prstGeom>
          <a:noFill/>
          <a:ln w="9525" cap="flat" cmpd="sng">
            <a:solidFill>
              <a:schemeClr val="dk2"/>
            </a:solidFill>
            <a:prstDash val="solid"/>
            <a:round/>
            <a:headEnd type="none" w="med" len="med"/>
            <a:tailEnd type="triangle" w="med" len="med"/>
          </a:ln>
        </p:spPr>
      </p:cxnSp>
      <p:cxnSp>
        <p:nvCxnSpPr>
          <p:cNvPr id="86" name="Google Shape;86;p16"/>
          <p:cNvCxnSpPr/>
          <p:nvPr/>
        </p:nvCxnSpPr>
        <p:spPr>
          <a:xfrm>
            <a:off x="3950550" y="4203750"/>
            <a:ext cx="453900" cy="9000"/>
          </a:xfrm>
          <a:prstGeom prst="straightConnector1">
            <a:avLst/>
          </a:prstGeom>
          <a:noFill/>
          <a:ln w="9525" cap="flat" cmpd="sng">
            <a:solidFill>
              <a:schemeClr val="dk2"/>
            </a:solidFill>
            <a:prstDash val="solid"/>
            <a:round/>
            <a:headEnd type="none" w="med" len="med"/>
            <a:tailEnd type="triangle" w="med" len="med"/>
          </a:ln>
        </p:spPr>
      </p:cxnSp>
      <p:sp>
        <p:nvSpPr>
          <p:cNvPr id="87" name="Google Shape;87;p16"/>
          <p:cNvSpPr txBox="1"/>
          <p:nvPr/>
        </p:nvSpPr>
        <p:spPr>
          <a:xfrm>
            <a:off x="3263100" y="2326350"/>
            <a:ext cx="4685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highlight>
                  <a:schemeClr val="accent6"/>
                </a:highlight>
              </a:rPr>
              <a:t>Business oriented group / works with community engagement</a:t>
            </a:r>
            <a:endParaRPr sz="1300">
              <a:highlight>
                <a:schemeClr val="accent6"/>
              </a:highlight>
            </a:endParaRPr>
          </a:p>
        </p:txBody>
      </p:sp>
      <p:sp>
        <p:nvSpPr>
          <p:cNvPr id="88" name="Google Shape;88;p16"/>
          <p:cNvSpPr txBox="1"/>
          <p:nvPr/>
        </p:nvSpPr>
        <p:spPr>
          <a:xfrm>
            <a:off x="3576700" y="2682625"/>
            <a:ext cx="3969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highlight>
                  <a:srgbClr val="A4C2F4"/>
                </a:highlight>
              </a:rPr>
              <a:t>Designing and creating the current seasons robot</a:t>
            </a:r>
            <a:endParaRPr sz="1300">
              <a:highlight>
                <a:srgbClr val="A4C2F4"/>
              </a:highlight>
            </a:endParaRPr>
          </a:p>
        </p:txBody>
      </p:sp>
      <p:sp>
        <p:nvSpPr>
          <p:cNvPr id="89" name="Google Shape;89;p16"/>
          <p:cNvSpPr txBox="1"/>
          <p:nvPr/>
        </p:nvSpPr>
        <p:spPr>
          <a:xfrm>
            <a:off x="3431200" y="3556338"/>
            <a:ext cx="3969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highlight>
                  <a:srgbClr val="FF9900"/>
                </a:highlight>
              </a:rPr>
              <a:t>Creating Tie Dye pieces for our team!</a:t>
            </a:r>
            <a:endParaRPr sz="1300">
              <a:highlight>
                <a:srgbClr val="FF9900"/>
              </a:highlight>
            </a:endParaRPr>
          </a:p>
        </p:txBody>
      </p:sp>
      <p:sp>
        <p:nvSpPr>
          <p:cNvPr id="90" name="Google Shape;90;p16"/>
          <p:cNvSpPr txBox="1"/>
          <p:nvPr/>
        </p:nvSpPr>
        <p:spPr>
          <a:xfrm>
            <a:off x="3662650" y="3096888"/>
            <a:ext cx="4458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highlight>
                  <a:schemeClr val="accent6"/>
                </a:highlight>
              </a:rPr>
              <a:t>Playing strategic moves on alliances and recording data</a:t>
            </a:r>
            <a:r>
              <a:rPr lang="en" sz="700">
                <a:highlight>
                  <a:srgbClr val="FF00FF"/>
                </a:highlight>
              </a:rPr>
              <a:t> </a:t>
            </a:r>
            <a:endParaRPr sz="700">
              <a:highlight>
                <a:srgbClr val="FF00FF"/>
              </a:highlight>
            </a:endParaRPr>
          </a:p>
        </p:txBody>
      </p:sp>
      <p:sp>
        <p:nvSpPr>
          <p:cNvPr id="91" name="Google Shape;91;p16"/>
          <p:cNvSpPr txBox="1"/>
          <p:nvPr/>
        </p:nvSpPr>
        <p:spPr>
          <a:xfrm>
            <a:off x="4404450" y="4015788"/>
            <a:ext cx="3969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highlight>
                  <a:srgbClr val="FF0000"/>
                </a:highlight>
              </a:rPr>
              <a:t>Coding/software for the robot</a:t>
            </a:r>
            <a:endParaRPr sz="1300">
              <a:highlight>
                <a:srgbClr val="FF0000"/>
              </a:highlight>
            </a:endParaRPr>
          </a:p>
        </p:txBody>
      </p:sp>
      <p:cxnSp>
        <p:nvCxnSpPr>
          <p:cNvPr id="92" name="Google Shape;92;p16"/>
          <p:cNvCxnSpPr/>
          <p:nvPr/>
        </p:nvCxnSpPr>
        <p:spPr>
          <a:xfrm>
            <a:off x="2971125" y="4601600"/>
            <a:ext cx="453900" cy="9000"/>
          </a:xfrm>
          <a:prstGeom prst="straightConnector1">
            <a:avLst/>
          </a:prstGeom>
          <a:noFill/>
          <a:ln w="9525" cap="flat" cmpd="sng">
            <a:solidFill>
              <a:schemeClr val="dk2"/>
            </a:solidFill>
            <a:prstDash val="solid"/>
            <a:round/>
            <a:headEnd type="none" w="med" len="med"/>
            <a:tailEnd type="triangle" w="med" len="med"/>
          </a:ln>
        </p:spPr>
      </p:cxnSp>
      <p:sp>
        <p:nvSpPr>
          <p:cNvPr id="93" name="Google Shape;93;p16"/>
          <p:cNvSpPr txBox="1"/>
          <p:nvPr/>
        </p:nvSpPr>
        <p:spPr>
          <a:xfrm>
            <a:off x="3431200" y="4413650"/>
            <a:ext cx="426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A4C2F4"/>
                </a:highlight>
              </a:rPr>
              <a:t>Creating computer designs for the parts of the robot</a:t>
            </a:r>
            <a:endParaRPr sz="2000">
              <a:highlight>
                <a:srgbClr val="A4C2F4"/>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1955476" y="386700"/>
            <a:ext cx="5233049" cy="477724"/>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LATEST COMPETITIONS</a:t>
            </a:r>
          </a:p>
        </p:txBody>
      </p:sp>
      <p:sp>
        <p:nvSpPr>
          <p:cNvPr id="99" name="Google Shape;99;p17"/>
          <p:cNvSpPr txBox="1"/>
          <p:nvPr/>
        </p:nvSpPr>
        <p:spPr>
          <a:xfrm>
            <a:off x="334125" y="937775"/>
            <a:ext cx="8459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Bree Serif"/>
                <a:ea typeface="Bree Serif"/>
                <a:cs typeface="Bree Serif"/>
                <a:sym typeface="Bree Serif"/>
              </a:rPr>
              <a:t>Each year we go to many off season and seasonal competitions. These competitions help build our team rank during seasonal matches.   Though we are a very competitive team, we are very proud of our team approach as we all join in and cheer our drive team and robot on!</a:t>
            </a:r>
            <a:endParaRPr sz="1500">
              <a:latin typeface="Bree Serif"/>
              <a:ea typeface="Bree Serif"/>
              <a:cs typeface="Bree Serif"/>
              <a:sym typeface="Bree Serif"/>
            </a:endParaRPr>
          </a:p>
          <a:p>
            <a:pPr marL="0" lvl="0" indent="0" algn="ctr" rtl="0">
              <a:spcBef>
                <a:spcPts val="0"/>
              </a:spcBef>
              <a:spcAft>
                <a:spcPts val="0"/>
              </a:spcAft>
              <a:buNone/>
            </a:pPr>
            <a:r>
              <a:rPr lang="en" sz="1500" b="1" i="1">
                <a:latin typeface="Bree Serif"/>
                <a:ea typeface="Bree Serif"/>
                <a:cs typeface="Bree Serif"/>
                <a:sym typeface="Bree Serif"/>
              </a:rPr>
              <a:t>Events of the 2022 FRC Season:</a:t>
            </a:r>
            <a:endParaRPr sz="1500" b="1" i="1">
              <a:latin typeface="Bree Serif"/>
              <a:ea typeface="Bree Serif"/>
              <a:cs typeface="Bree Serif"/>
              <a:sym typeface="Bree Serif"/>
            </a:endParaRPr>
          </a:p>
        </p:txBody>
      </p:sp>
      <p:pic>
        <p:nvPicPr>
          <p:cNvPr id="100" name="Google Shape;100;p17"/>
          <p:cNvPicPr preferRelativeResize="0"/>
          <p:nvPr/>
        </p:nvPicPr>
        <p:blipFill>
          <a:blip r:embed="rId3">
            <a:alphaModFix/>
          </a:blip>
          <a:stretch>
            <a:fillRect/>
          </a:stretch>
        </p:blipFill>
        <p:spPr>
          <a:xfrm>
            <a:off x="471625" y="2139550"/>
            <a:ext cx="1546312" cy="1031398"/>
          </a:xfrm>
          <a:prstGeom prst="rect">
            <a:avLst/>
          </a:prstGeom>
          <a:noFill/>
          <a:ln>
            <a:noFill/>
          </a:ln>
        </p:spPr>
      </p:pic>
      <p:cxnSp>
        <p:nvCxnSpPr>
          <p:cNvPr id="101" name="Google Shape;101;p17"/>
          <p:cNvCxnSpPr/>
          <p:nvPr/>
        </p:nvCxnSpPr>
        <p:spPr>
          <a:xfrm>
            <a:off x="2023350" y="2567250"/>
            <a:ext cx="320400" cy="9000"/>
          </a:xfrm>
          <a:prstGeom prst="straightConnector1">
            <a:avLst/>
          </a:prstGeom>
          <a:noFill/>
          <a:ln w="9525" cap="flat" cmpd="sng">
            <a:solidFill>
              <a:schemeClr val="dk2"/>
            </a:solidFill>
            <a:prstDash val="solid"/>
            <a:round/>
            <a:headEnd type="none" w="med" len="med"/>
            <a:tailEnd type="triangle" w="med" len="med"/>
          </a:ln>
        </p:spPr>
      </p:cxnSp>
      <p:pic>
        <p:nvPicPr>
          <p:cNvPr id="102" name="Google Shape;102;p17"/>
          <p:cNvPicPr preferRelativeResize="0"/>
          <p:nvPr/>
        </p:nvPicPr>
        <p:blipFill>
          <a:blip r:embed="rId4">
            <a:alphaModFix/>
          </a:blip>
          <a:stretch>
            <a:fillRect/>
          </a:stretch>
        </p:blipFill>
        <p:spPr>
          <a:xfrm>
            <a:off x="416059" y="3474350"/>
            <a:ext cx="1927698" cy="1031401"/>
          </a:xfrm>
          <a:prstGeom prst="rect">
            <a:avLst/>
          </a:prstGeom>
          <a:noFill/>
          <a:ln>
            <a:noFill/>
          </a:ln>
        </p:spPr>
      </p:pic>
      <p:cxnSp>
        <p:nvCxnSpPr>
          <p:cNvPr id="103" name="Google Shape;103;p17"/>
          <p:cNvCxnSpPr/>
          <p:nvPr/>
        </p:nvCxnSpPr>
        <p:spPr>
          <a:xfrm rot="10800000" flipH="1">
            <a:off x="2343750" y="3981200"/>
            <a:ext cx="293700" cy="17700"/>
          </a:xfrm>
          <a:prstGeom prst="straightConnector1">
            <a:avLst/>
          </a:prstGeom>
          <a:noFill/>
          <a:ln w="9525" cap="flat" cmpd="sng">
            <a:solidFill>
              <a:schemeClr val="dk2"/>
            </a:solidFill>
            <a:prstDash val="solid"/>
            <a:round/>
            <a:headEnd type="none" w="med" len="med"/>
            <a:tailEnd type="triangle" w="med" len="med"/>
          </a:ln>
        </p:spPr>
      </p:cxnSp>
      <p:pic>
        <p:nvPicPr>
          <p:cNvPr id="104" name="Google Shape;104;p17"/>
          <p:cNvPicPr preferRelativeResize="0"/>
          <p:nvPr/>
        </p:nvPicPr>
        <p:blipFill>
          <a:blip r:embed="rId5">
            <a:alphaModFix/>
          </a:blip>
          <a:stretch>
            <a:fillRect/>
          </a:stretch>
        </p:blipFill>
        <p:spPr>
          <a:xfrm>
            <a:off x="3954450" y="2139550"/>
            <a:ext cx="773554" cy="1031396"/>
          </a:xfrm>
          <a:prstGeom prst="rect">
            <a:avLst/>
          </a:prstGeom>
          <a:noFill/>
          <a:ln>
            <a:noFill/>
          </a:ln>
        </p:spPr>
      </p:pic>
      <p:pic>
        <p:nvPicPr>
          <p:cNvPr id="105" name="Google Shape;105;p17"/>
          <p:cNvPicPr preferRelativeResize="0"/>
          <p:nvPr/>
        </p:nvPicPr>
        <p:blipFill rotWithShape="1">
          <a:blip r:embed="rId6">
            <a:alphaModFix/>
          </a:blip>
          <a:srcRect l="26431" r="6450"/>
          <a:stretch/>
        </p:blipFill>
        <p:spPr>
          <a:xfrm>
            <a:off x="4727998" y="2139550"/>
            <a:ext cx="922733" cy="1031400"/>
          </a:xfrm>
          <a:prstGeom prst="rect">
            <a:avLst/>
          </a:prstGeom>
          <a:noFill/>
          <a:ln>
            <a:noFill/>
          </a:ln>
        </p:spPr>
      </p:pic>
      <p:pic>
        <p:nvPicPr>
          <p:cNvPr id="106" name="Google Shape;106;p17"/>
          <p:cNvPicPr preferRelativeResize="0"/>
          <p:nvPr/>
        </p:nvPicPr>
        <p:blipFill>
          <a:blip r:embed="rId7">
            <a:alphaModFix/>
          </a:blip>
          <a:stretch>
            <a:fillRect/>
          </a:stretch>
        </p:blipFill>
        <p:spPr>
          <a:xfrm>
            <a:off x="3977575" y="3474340"/>
            <a:ext cx="1673149" cy="1115010"/>
          </a:xfrm>
          <a:prstGeom prst="rect">
            <a:avLst/>
          </a:prstGeom>
          <a:noFill/>
          <a:ln>
            <a:noFill/>
          </a:ln>
        </p:spPr>
      </p:pic>
      <p:pic>
        <p:nvPicPr>
          <p:cNvPr id="107" name="Google Shape;107;p17"/>
          <p:cNvPicPr preferRelativeResize="0"/>
          <p:nvPr/>
        </p:nvPicPr>
        <p:blipFill>
          <a:blip r:embed="rId8">
            <a:alphaModFix/>
          </a:blip>
          <a:stretch>
            <a:fillRect/>
          </a:stretch>
        </p:blipFill>
        <p:spPr>
          <a:xfrm>
            <a:off x="7260913" y="1810277"/>
            <a:ext cx="1375188" cy="1031397"/>
          </a:xfrm>
          <a:prstGeom prst="rect">
            <a:avLst/>
          </a:prstGeom>
          <a:noFill/>
          <a:ln>
            <a:noFill/>
          </a:ln>
        </p:spPr>
      </p:pic>
      <p:pic>
        <p:nvPicPr>
          <p:cNvPr id="108" name="Google Shape;108;p17"/>
          <p:cNvPicPr preferRelativeResize="0"/>
          <p:nvPr/>
        </p:nvPicPr>
        <p:blipFill>
          <a:blip r:embed="rId9">
            <a:alphaModFix/>
          </a:blip>
          <a:stretch>
            <a:fillRect/>
          </a:stretch>
        </p:blipFill>
        <p:spPr>
          <a:xfrm>
            <a:off x="7260925" y="2841664"/>
            <a:ext cx="1375174" cy="1031335"/>
          </a:xfrm>
          <a:prstGeom prst="rect">
            <a:avLst/>
          </a:prstGeom>
          <a:noFill/>
          <a:ln>
            <a:noFill/>
          </a:ln>
        </p:spPr>
      </p:pic>
      <p:cxnSp>
        <p:nvCxnSpPr>
          <p:cNvPr id="109" name="Google Shape;109;p17"/>
          <p:cNvCxnSpPr>
            <a:stCxn id="105" idx="3"/>
          </p:cNvCxnSpPr>
          <p:nvPr/>
        </p:nvCxnSpPr>
        <p:spPr>
          <a:xfrm rot="10800000" flipH="1">
            <a:off x="5650732" y="2651950"/>
            <a:ext cx="240300" cy="3300"/>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110;p17"/>
          <p:cNvCxnSpPr>
            <a:stCxn id="106" idx="3"/>
          </p:cNvCxnSpPr>
          <p:nvPr/>
        </p:nvCxnSpPr>
        <p:spPr>
          <a:xfrm rot="10800000" flipH="1">
            <a:off x="5650724" y="4031245"/>
            <a:ext cx="293700" cy="600"/>
          </a:xfrm>
          <a:prstGeom prst="straightConnector1">
            <a:avLst/>
          </a:prstGeom>
          <a:noFill/>
          <a:ln w="9525" cap="flat" cmpd="sng">
            <a:solidFill>
              <a:schemeClr val="dk2"/>
            </a:solidFill>
            <a:prstDash val="solid"/>
            <a:round/>
            <a:headEnd type="none" w="med" len="med"/>
            <a:tailEnd type="triangle" w="med" len="med"/>
          </a:ln>
        </p:spPr>
      </p:cxnSp>
      <p:cxnSp>
        <p:nvCxnSpPr>
          <p:cNvPr id="111" name="Google Shape;111;p17"/>
          <p:cNvCxnSpPr>
            <a:stCxn id="108" idx="2"/>
          </p:cNvCxnSpPr>
          <p:nvPr/>
        </p:nvCxnSpPr>
        <p:spPr>
          <a:xfrm flipH="1">
            <a:off x="7928712" y="3873000"/>
            <a:ext cx="19800" cy="442800"/>
          </a:xfrm>
          <a:prstGeom prst="straightConnector1">
            <a:avLst/>
          </a:prstGeom>
          <a:noFill/>
          <a:ln w="9525" cap="flat" cmpd="sng">
            <a:solidFill>
              <a:schemeClr val="dk2"/>
            </a:solidFill>
            <a:prstDash val="solid"/>
            <a:round/>
            <a:headEnd type="none" w="med" len="med"/>
            <a:tailEnd type="triangle" w="med" len="med"/>
          </a:ln>
        </p:spPr>
      </p:cxnSp>
      <p:sp>
        <p:nvSpPr>
          <p:cNvPr id="112" name="Google Shape;112;p17"/>
          <p:cNvSpPr txBox="1"/>
          <p:nvPr/>
        </p:nvSpPr>
        <p:spPr>
          <a:xfrm>
            <a:off x="2706925" y="3785550"/>
            <a:ext cx="1059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t>North Shore </a:t>
            </a:r>
            <a:endParaRPr sz="1000" b="1" i="1"/>
          </a:p>
          <a:p>
            <a:pPr marL="0" lvl="0" indent="0" algn="l" rtl="0">
              <a:spcBef>
                <a:spcPts val="0"/>
              </a:spcBef>
              <a:spcAft>
                <a:spcPts val="0"/>
              </a:spcAft>
              <a:buNone/>
            </a:pPr>
            <a:r>
              <a:rPr lang="en" sz="1000" b="1" i="1"/>
              <a:t>Competition</a:t>
            </a:r>
            <a:endParaRPr sz="1000" b="1" i="1"/>
          </a:p>
          <a:p>
            <a:pPr marL="0" lvl="0" indent="0" algn="l" rtl="0">
              <a:spcBef>
                <a:spcPts val="0"/>
              </a:spcBef>
              <a:spcAft>
                <a:spcPts val="0"/>
              </a:spcAft>
              <a:buNone/>
            </a:pPr>
            <a:r>
              <a:rPr lang="en" sz="1000" b="1" i="1"/>
              <a:t>Reading, MA</a:t>
            </a:r>
            <a:endParaRPr sz="1000" b="1" i="1"/>
          </a:p>
        </p:txBody>
      </p:sp>
      <p:sp>
        <p:nvSpPr>
          <p:cNvPr id="113" name="Google Shape;113;p17"/>
          <p:cNvSpPr txBox="1"/>
          <p:nvPr/>
        </p:nvSpPr>
        <p:spPr>
          <a:xfrm>
            <a:off x="2235975" y="24073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chemeClr val="dk1"/>
                </a:solidFill>
              </a:rPr>
              <a:t>Granite State Competition</a:t>
            </a:r>
            <a:endParaRPr sz="1000" b="1" i="1">
              <a:solidFill>
                <a:schemeClr val="dk1"/>
              </a:solidFill>
            </a:endParaRPr>
          </a:p>
          <a:p>
            <a:pPr marL="0" lvl="0" indent="0" algn="l" rtl="0">
              <a:spcBef>
                <a:spcPts val="0"/>
              </a:spcBef>
              <a:spcAft>
                <a:spcPts val="0"/>
              </a:spcAft>
              <a:buNone/>
            </a:pPr>
            <a:r>
              <a:rPr lang="en" sz="1000" b="1" i="1">
                <a:solidFill>
                  <a:schemeClr val="dk1"/>
                </a:solidFill>
              </a:rPr>
              <a:t>Manchester, NH</a:t>
            </a:r>
            <a:endParaRPr sz="1000" b="1" i="1">
              <a:solidFill>
                <a:schemeClr val="dk1"/>
              </a:solidFill>
            </a:endParaRPr>
          </a:p>
        </p:txBody>
      </p:sp>
      <p:sp>
        <p:nvSpPr>
          <p:cNvPr id="114" name="Google Shape;114;p17"/>
          <p:cNvSpPr txBox="1"/>
          <p:nvPr/>
        </p:nvSpPr>
        <p:spPr>
          <a:xfrm>
            <a:off x="7284550" y="42781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chemeClr val="dk1"/>
                </a:solidFill>
              </a:rPr>
              <a:t>World Championship </a:t>
            </a:r>
            <a:endParaRPr sz="1000" b="1" i="1">
              <a:solidFill>
                <a:schemeClr val="dk1"/>
              </a:solidFill>
            </a:endParaRPr>
          </a:p>
          <a:p>
            <a:pPr marL="0" lvl="0" indent="0" algn="l" rtl="0">
              <a:spcBef>
                <a:spcPts val="0"/>
              </a:spcBef>
              <a:spcAft>
                <a:spcPts val="0"/>
              </a:spcAft>
              <a:buNone/>
            </a:pPr>
            <a:r>
              <a:rPr lang="en" sz="1000" b="1" i="1">
                <a:solidFill>
                  <a:schemeClr val="dk1"/>
                </a:solidFill>
              </a:rPr>
              <a:t>       Competition</a:t>
            </a:r>
            <a:endParaRPr sz="1000" b="1" i="1">
              <a:solidFill>
                <a:schemeClr val="dk1"/>
              </a:solidFill>
            </a:endParaRPr>
          </a:p>
          <a:p>
            <a:pPr marL="0" lvl="0" indent="0" algn="l" rtl="0">
              <a:spcBef>
                <a:spcPts val="0"/>
              </a:spcBef>
              <a:spcAft>
                <a:spcPts val="0"/>
              </a:spcAft>
              <a:buNone/>
            </a:pPr>
            <a:r>
              <a:rPr lang="en" sz="1000" b="1" i="1">
                <a:solidFill>
                  <a:schemeClr val="dk1"/>
                </a:solidFill>
              </a:rPr>
              <a:t>       Houston, TX</a:t>
            </a:r>
            <a:endParaRPr sz="1000" b="1" i="1">
              <a:solidFill>
                <a:schemeClr val="dk1"/>
              </a:solidFill>
            </a:endParaRPr>
          </a:p>
        </p:txBody>
      </p:sp>
      <p:sp>
        <p:nvSpPr>
          <p:cNvPr id="115" name="Google Shape;115;p17"/>
          <p:cNvSpPr txBox="1"/>
          <p:nvPr/>
        </p:nvSpPr>
        <p:spPr>
          <a:xfrm>
            <a:off x="5793125" y="24842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chemeClr val="dk1"/>
                </a:solidFill>
              </a:rPr>
              <a:t>Hartford Competition</a:t>
            </a:r>
            <a:endParaRPr sz="1000" b="1" i="1">
              <a:solidFill>
                <a:schemeClr val="dk1"/>
              </a:solidFill>
            </a:endParaRPr>
          </a:p>
          <a:p>
            <a:pPr marL="0" lvl="0" indent="0" algn="l" rtl="0">
              <a:spcBef>
                <a:spcPts val="0"/>
              </a:spcBef>
              <a:spcAft>
                <a:spcPts val="0"/>
              </a:spcAft>
              <a:buNone/>
            </a:pPr>
            <a:r>
              <a:rPr lang="en" sz="1000" b="1" i="1">
                <a:solidFill>
                  <a:schemeClr val="dk1"/>
                </a:solidFill>
              </a:rPr>
              <a:t>Hartford, CT</a:t>
            </a:r>
            <a:endParaRPr sz="1000" b="1" i="1">
              <a:solidFill>
                <a:schemeClr val="dk1"/>
              </a:solidFill>
            </a:endParaRPr>
          </a:p>
        </p:txBody>
      </p:sp>
      <p:sp>
        <p:nvSpPr>
          <p:cNvPr id="116" name="Google Shape;116;p17"/>
          <p:cNvSpPr txBox="1"/>
          <p:nvPr/>
        </p:nvSpPr>
        <p:spPr>
          <a:xfrm>
            <a:off x="5944425" y="37852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chemeClr val="dk1"/>
                </a:solidFill>
              </a:rPr>
              <a:t>NE District Championship </a:t>
            </a:r>
            <a:endParaRPr sz="1000" b="1" i="1">
              <a:solidFill>
                <a:schemeClr val="dk1"/>
              </a:solidFill>
            </a:endParaRPr>
          </a:p>
          <a:p>
            <a:pPr marL="0" lvl="0" indent="0" algn="l" rtl="0">
              <a:spcBef>
                <a:spcPts val="0"/>
              </a:spcBef>
              <a:spcAft>
                <a:spcPts val="0"/>
              </a:spcAft>
              <a:buNone/>
            </a:pPr>
            <a:r>
              <a:rPr lang="en" sz="1000" b="1" i="1">
                <a:solidFill>
                  <a:schemeClr val="dk1"/>
                </a:solidFill>
              </a:rPr>
              <a:t>         Competition</a:t>
            </a:r>
            <a:endParaRPr sz="1000" b="1" i="1">
              <a:solidFill>
                <a:schemeClr val="dk1"/>
              </a:solidFill>
            </a:endParaRPr>
          </a:p>
          <a:p>
            <a:pPr marL="0" lvl="0" indent="0" algn="l" rtl="0">
              <a:spcBef>
                <a:spcPts val="0"/>
              </a:spcBef>
              <a:spcAft>
                <a:spcPts val="0"/>
              </a:spcAft>
              <a:buNone/>
            </a:pPr>
            <a:r>
              <a:rPr lang="en" sz="1000" b="1" i="1">
                <a:solidFill>
                  <a:schemeClr val="dk1"/>
                </a:solidFill>
              </a:rPr>
              <a:t>        Springfield, MA</a:t>
            </a:r>
            <a:endParaRPr sz="1000" b="1" i="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p:nvPr/>
        </p:nvSpPr>
        <p:spPr>
          <a:xfrm>
            <a:off x="3080626" y="415425"/>
            <a:ext cx="2982755" cy="477724"/>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RAPID REACT</a:t>
            </a:r>
          </a:p>
        </p:txBody>
      </p:sp>
      <p:pic>
        <p:nvPicPr>
          <p:cNvPr id="122" name="Google Shape;122;p18"/>
          <p:cNvPicPr preferRelativeResize="0"/>
          <p:nvPr/>
        </p:nvPicPr>
        <p:blipFill>
          <a:blip r:embed="rId3">
            <a:alphaModFix/>
          </a:blip>
          <a:stretch>
            <a:fillRect/>
          </a:stretch>
        </p:blipFill>
        <p:spPr>
          <a:xfrm>
            <a:off x="2569220" y="1147712"/>
            <a:ext cx="4005555" cy="2018700"/>
          </a:xfrm>
          <a:prstGeom prst="rect">
            <a:avLst/>
          </a:prstGeom>
          <a:noFill/>
          <a:ln>
            <a:noFill/>
          </a:ln>
        </p:spPr>
      </p:pic>
      <p:pic>
        <p:nvPicPr>
          <p:cNvPr id="123" name="Google Shape;123;p18"/>
          <p:cNvPicPr preferRelativeResize="0"/>
          <p:nvPr/>
        </p:nvPicPr>
        <p:blipFill>
          <a:blip r:embed="rId4">
            <a:alphaModFix/>
          </a:blip>
          <a:stretch>
            <a:fillRect/>
          </a:stretch>
        </p:blipFill>
        <p:spPr>
          <a:xfrm>
            <a:off x="1728826" y="313464"/>
            <a:ext cx="1045475" cy="681650"/>
          </a:xfrm>
          <a:prstGeom prst="rect">
            <a:avLst/>
          </a:prstGeom>
          <a:noFill/>
          <a:ln>
            <a:noFill/>
          </a:ln>
        </p:spPr>
      </p:pic>
      <p:sp>
        <p:nvSpPr>
          <p:cNvPr id="124" name="Google Shape;124;p18"/>
          <p:cNvSpPr txBox="1"/>
          <p:nvPr/>
        </p:nvSpPr>
        <p:spPr>
          <a:xfrm>
            <a:off x="2569225" y="4500300"/>
            <a:ext cx="431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hlinkClick r:id="rId5"/>
              </a:rPr>
              <a:t>Game Video</a:t>
            </a:r>
            <a:endParaRPr/>
          </a:p>
        </p:txBody>
      </p:sp>
      <p:sp>
        <p:nvSpPr>
          <p:cNvPr id="125" name="Google Shape;125;p18"/>
          <p:cNvSpPr txBox="1"/>
          <p:nvPr/>
        </p:nvSpPr>
        <p:spPr>
          <a:xfrm>
            <a:off x="3188250" y="893150"/>
            <a:ext cx="2767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i="1"/>
          </a:p>
        </p:txBody>
      </p:sp>
      <p:pic>
        <p:nvPicPr>
          <p:cNvPr id="126" name="Google Shape;126;p18"/>
          <p:cNvPicPr preferRelativeResize="0"/>
          <p:nvPr/>
        </p:nvPicPr>
        <p:blipFill>
          <a:blip r:embed="rId4">
            <a:alphaModFix/>
          </a:blip>
          <a:stretch>
            <a:fillRect/>
          </a:stretch>
        </p:blipFill>
        <p:spPr>
          <a:xfrm>
            <a:off x="6239463" y="313464"/>
            <a:ext cx="1045475" cy="681650"/>
          </a:xfrm>
          <a:prstGeom prst="rect">
            <a:avLst/>
          </a:prstGeom>
          <a:noFill/>
          <a:ln>
            <a:noFill/>
          </a:ln>
        </p:spPr>
      </p:pic>
      <p:sp>
        <p:nvSpPr>
          <p:cNvPr id="127" name="Google Shape;127;p18"/>
          <p:cNvSpPr txBox="1"/>
          <p:nvPr/>
        </p:nvSpPr>
        <p:spPr>
          <a:xfrm>
            <a:off x="1391875" y="2984175"/>
            <a:ext cx="69234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Bree Serif"/>
                <a:ea typeface="Bree Serif"/>
                <a:cs typeface="Bree Serif"/>
                <a:sym typeface="Bree Serif"/>
              </a:rPr>
              <a:t>FIRST Headquarters designs a new game for us to play every year.  The 2022 game was called Rapid React. </a:t>
            </a:r>
            <a:endParaRPr sz="1600">
              <a:latin typeface="Bree Serif"/>
              <a:ea typeface="Bree Serif"/>
              <a:cs typeface="Bree Serif"/>
              <a:sym typeface="Bree Serif"/>
            </a:endParaRPr>
          </a:p>
          <a:p>
            <a:pPr marL="0" lvl="0" indent="0" algn="ctr" rtl="0">
              <a:spcBef>
                <a:spcPts val="0"/>
              </a:spcBef>
              <a:spcAft>
                <a:spcPts val="0"/>
              </a:spcAft>
              <a:buNone/>
            </a:pPr>
            <a:r>
              <a:rPr lang="en" sz="1600">
                <a:latin typeface="Bree Serif"/>
                <a:ea typeface="Bree Serif"/>
                <a:cs typeface="Bree Serif"/>
                <a:sym typeface="Bree Serif"/>
              </a:rPr>
              <a:t>We will get the 2023 game at the FRC Kickoff on January 7, 2023. </a:t>
            </a:r>
            <a:endParaRPr sz="1600">
              <a:latin typeface="Bree Serif"/>
              <a:ea typeface="Bree Serif"/>
              <a:cs typeface="Bree Serif"/>
              <a:sym typeface="Bree Serif"/>
            </a:endParaRPr>
          </a:p>
          <a:p>
            <a:pPr marL="0" lvl="0" indent="0" algn="ctr" rtl="0">
              <a:spcBef>
                <a:spcPts val="0"/>
              </a:spcBef>
              <a:spcAft>
                <a:spcPts val="0"/>
              </a:spcAft>
              <a:buNone/>
            </a:pPr>
            <a:endParaRPr sz="1600">
              <a:latin typeface="Bree Serif"/>
              <a:ea typeface="Bree Serif"/>
              <a:cs typeface="Bree Serif"/>
              <a:sym typeface="Bree Serif"/>
            </a:endParaRPr>
          </a:p>
          <a:p>
            <a:pPr marL="0" lvl="0" indent="0" algn="ctr" rtl="0">
              <a:spcBef>
                <a:spcPts val="0"/>
              </a:spcBef>
              <a:spcAft>
                <a:spcPts val="0"/>
              </a:spcAft>
              <a:buNone/>
            </a:pPr>
            <a:r>
              <a:rPr lang="en" sz="1600" b="1" i="1">
                <a:latin typeface="Bree Serif"/>
                <a:ea typeface="Bree Serif"/>
                <a:cs typeface="Bree Serif"/>
                <a:sym typeface="Bree Serif"/>
              </a:rPr>
              <a:t>To see the game animation click the video below:</a:t>
            </a:r>
            <a:endParaRPr sz="1600" b="1" i="1">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2721888" y="486300"/>
            <a:ext cx="3909743" cy="544093"/>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Communications</a:t>
            </a:r>
          </a:p>
        </p:txBody>
      </p:sp>
      <p:sp>
        <p:nvSpPr>
          <p:cNvPr id="133" name="Google Shape;133;p19"/>
          <p:cNvSpPr txBox="1"/>
          <p:nvPr/>
        </p:nvSpPr>
        <p:spPr>
          <a:xfrm>
            <a:off x="2569225" y="4226925"/>
            <a:ext cx="431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34" name="Google Shape;134;p19"/>
          <p:cNvSpPr txBox="1"/>
          <p:nvPr/>
        </p:nvSpPr>
        <p:spPr>
          <a:xfrm>
            <a:off x="3188250" y="893150"/>
            <a:ext cx="2767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i="1"/>
          </a:p>
        </p:txBody>
      </p:sp>
      <p:sp>
        <p:nvSpPr>
          <p:cNvPr id="135" name="Google Shape;135;p19"/>
          <p:cNvSpPr txBox="1"/>
          <p:nvPr/>
        </p:nvSpPr>
        <p:spPr>
          <a:xfrm>
            <a:off x="313875" y="1316250"/>
            <a:ext cx="8484600" cy="39474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Google Classroom - Code 7nzsbss - all forms, requirements, messages, will be posted on the classroom-parents can be guests of their child</a:t>
            </a:r>
            <a:endParaRPr sz="1600">
              <a:latin typeface="Bree Serif"/>
              <a:ea typeface="Bree Serif"/>
              <a:cs typeface="Bree Serif"/>
              <a:sym typeface="Bree Serif"/>
            </a:endParaRPr>
          </a:p>
          <a:p>
            <a:pPr marL="457200" lvl="0"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Team Calendar - </a:t>
            </a:r>
            <a:r>
              <a:rPr lang="en" sz="1600" u="sng">
                <a:solidFill>
                  <a:schemeClr val="hlink"/>
                </a:solidFill>
                <a:latin typeface="Bree Serif"/>
                <a:ea typeface="Bree Serif"/>
                <a:cs typeface="Bree Serif"/>
                <a:sym typeface="Bree Serif"/>
                <a:hlinkClick r:id="rId3"/>
              </a:rPr>
              <a:t>www.tj2.org/calendar</a:t>
            </a:r>
            <a:r>
              <a:rPr lang="en" sz="1600">
                <a:latin typeface="Bree Serif"/>
                <a:ea typeface="Bree Serif"/>
                <a:cs typeface="Bree Serif"/>
                <a:sym typeface="Bree Serif"/>
              </a:rPr>
              <a:t> - we try to update this calendar with all meeting information.  </a:t>
            </a:r>
            <a:endParaRPr sz="1600">
              <a:latin typeface="Bree Serif"/>
              <a:ea typeface="Bree Serif"/>
              <a:cs typeface="Bree Serif"/>
              <a:sym typeface="Bree Serif"/>
            </a:endParaRPr>
          </a:p>
          <a:p>
            <a:pPr marL="457200" lvl="0"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Slack- after you are registered you will be invited to our Slack team communication app.  Each group has a channel here to discuss and update all members. </a:t>
            </a:r>
            <a:endParaRPr sz="1600">
              <a:latin typeface="Bree Serif"/>
              <a:ea typeface="Bree Serif"/>
              <a:cs typeface="Bree Serif"/>
              <a:sym typeface="Bree Serif"/>
            </a:endParaRPr>
          </a:p>
          <a:p>
            <a:pPr marL="914400" lvl="1"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See Mr. or Mrs. Spurr at the end of this meeting for parent Slack</a:t>
            </a:r>
            <a:endParaRPr sz="1600">
              <a:latin typeface="Bree Serif"/>
              <a:ea typeface="Bree Serif"/>
              <a:cs typeface="Bree Serif"/>
              <a:sym typeface="Bree Serif"/>
            </a:endParaRPr>
          </a:p>
          <a:p>
            <a:pPr marL="457200" lvl="0"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Email- we have asked you for an email address to provide updates and communicate with you.  Please check your email regularly.  </a:t>
            </a:r>
            <a:endParaRPr sz="1600">
              <a:latin typeface="Bree Serif"/>
              <a:ea typeface="Bree Serif"/>
              <a:cs typeface="Bree Serif"/>
              <a:sym typeface="Bree Serif"/>
            </a:endParaRPr>
          </a:p>
          <a:p>
            <a:pPr marL="457200" lvl="0"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Phone- we collect your phone number to better communicate with you on trips.  Please make sure you update us with any changes. </a:t>
            </a:r>
            <a:endParaRPr sz="1600">
              <a:latin typeface="Bree Serif"/>
              <a:ea typeface="Bree Serif"/>
              <a:cs typeface="Bree Serif"/>
              <a:sym typeface="Bree Serif"/>
            </a:endParaRPr>
          </a:p>
          <a:p>
            <a:pPr marL="457200" lvl="0" indent="-330200" algn="l" rtl="0">
              <a:lnSpc>
                <a:spcPct val="115000"/>
              </a:lnSpc>
              <a:spcBef>
                <a:spcPts val="0"/>
              </a:spcBef>
              <a:spcAft>
                <a:spcPts val="0"/>
              </a:spcAft>
              <a:buSzPts val="1600"/>
              <a:buFont typeface="Bree Serif"/>
              <a:buChar char="●"/>
            </a:pPr>
            <a:r>
              <a:rPr lang="en" sz="1600">
                <a:latin typeface="Bree Serif"/>
                <a:ea typeface="Bree Serif"/>
                <a:cs typeface="Bree Serif"/>
                <a:sym typeface="Bree Serif"/>
              </a:rPr>
              <a:t>Team website - </a:t>
            </a:r>
            <a:r>
              <a:rPr lang="en" sz="1600" u="sng">
                <a:solidFill>
                  <a:schemeClr val="hlink"/>
                </a:solidFill>
                <a:latin typeface="Bree Serif"/>
                <a:ea typeface="Bree Serif"/>
                <a:cs typeface="Bree Serif"/>
                <a:sym typeface="Bree Serif"/>
                <a:hlinkClick r:id="rId4"/>
              </a:rPr>
              <a:t>www.tj2.org</a:t>
            </a:r>
            <a:r>
              <a:rPr lang="en" sz="1600">
                <a:latin typeface="Bree Serif"/>
                <a:ea typeface="Bree Serif"/>
                <a:cs typeface="Bree Serif"/>
                <a:sym typeface="Bree Serif"/>
              </a:rPr>
              <a:t> - we try to keep this up to date with all of our activities.  </a:t>
            </a:r>
            <a:endParaRPr sz="1600">
              <a:latin typeface="Bree Serif"/>
              <a:ea typeface="Bree Serif"/>
              <a:cs typeface="Bree Serif"/>
              <a:sym typeface="Bree Serif"/>
            </a:endParaRPr>
          </a:p>
          <a:p>
            <a:pPr marL="0" lvl="0" indent="0" algn="ctr" rtl="0">
              <a:lnSpc>
                <a:spcPct val="115000"/>
              </a:lnSpc>
              <a:spcBef>
                <a:spcPts val="0"/>
              </a:spcBef>
              <a:spcAft>
                <a:spcPts val="0"/>
              </a:spcAft>
              <a:buNone/>
            </a:pPr>
            <a:endParaRPr sz="1100">
              <a:latin typeface="Bree Serif"/>
              <a:ea typeface="Bree Serif"/>
              <a:cs typeface="Bree Serif"/>
              <a:sym typeface="Bree Serif"/>
            </a:endParaRPr>
          </a:p>
          <a:p>
            <a:pPr marL="0" lvl="0" indent="0" algn="ctr" rtl="0">
              <a:spcBef>
                <a:spcPts val="0"/>
              </a:spcBef>
              <a:spcAft>
                <a:spcPts val="0"/>
              </a:spcAft>
              <a:buNone/>
            </a:pPr>
            <a:endParaRPr sz="1100" b="1" i="1">
              <a:latin typeface="Bree Serif"/>
              <a:ea typeface="Bree Serif"/>
              <a:cs typeface="Bree Serif"/>
              <a:sym typeface="Bree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p:nvPr/>
        </p:nvSpPr>
        <p:spPr>
          <a:xfrm>
            <a:off x="3080626" y="415425"/>
            <a:ext cx="3120221" cy="477724"/>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FUNDRAISING</a:t>
            </a:r>
          </a:p>
        </p:txBody>
      </p:sp>
      <p:sp>
        <p:nvSpPr>
          <p:cNvPr id="141" name="Google Shape;141;p20"/>
          <p:cNvSpPr txBox="1"/>
          <p:nvPr/>
        </p:nvSpPr>
        <p:spPr>
          <a:xfrm>
            <a:off x="223800" y="846750"/>
            <a:ext cx="8742900" cy="46368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Char char="●"/>
            </a:pPr>
            <a:r>
              <a:rPr lang="en" sz="1900">
                <a:solidFill>
                  <a:schemeClr val="dk1"/>
                </a:solidFill>
              </a:rPr>
              <a:t>$400 to be a member of the team</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$700 to be a member of the travel team </a:t>
            </a:r>
            <a:endParaRPr sz="1900">
              <a:solidFill>
                <a:schemeClr val="dk1"/>
              </a:solidFill>
            </a:endParaRPr>
          </a:p>
          <a:p>
            <a:pPr marL="457200" lvl="0" indent="-349250" algn="l" rtl="0">
              <a:lnSpc>
                <a:spcPct val="115000"/>
              </a:lnSpc>
              <a:spcBef>
                <a:spcPts val="0"/>
              </a:spcBef>
              <a:spcAft>
                <a:spcPts val="0"/>
              </a:spcAft>
              <a:buClr>
                <a:schemeClr val="dk1"/>
              </a:buClr>
              <a:buSzPts val="1900"/>
              <a:buFont typeface="Calibri"/>
              <a:buChar char="●"/>
            </a:pPr>
            <a:r>
              <a:rPr lang="en" sz="1900">
                <a:solidFill>
                  <a:schemeClr val="dk1"/>
                </a:solidFill>
              </a:rPr>
              <a:t>Due </a:t>
            </a:r>
            <a:r>
              <a:rPr lang="en" sz="1900" b="1">
                <a:solidFill>
                  <a:schemeClr val="dk1"/>
                </a:solidFill>
              </a:rPr>
              <a:t>1/7/2023</a:t>
            </a:r>
            <a:endParaRPr sz="19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r>
              <a:rPr lang="en" sz="1900">
                <a:solidFill>
                  <a:schemeClr val="dk1"/>
                </a:solidFill>
              </a:rPr>
              <a:t>Events</a:t>
            </a:r>
            <a:endParaRPr sz="1900">
              <a:solidFill>
                <a:schemeClr val="dk1"/>
              </a:solidFill>
            </a:endParaRPr>
          </a:p>
          <a:p>
            <a:pPr marL="457200" lvl="0" indent="-330200" algn="l" rtl="0">
              <a:lnSpc>
                <a:spcPct val="115000"/>
              </a:lnSpc>
              <a:spcBef>
                <a:spcPts val="0"/>
              </a:spcBef>
              <a:spcAft>
                <a:spcPts val="0"/>
              </a:spcAft>
              <a:buClr>
                <a:schemeClr val="dk1"/>
              </a:buClr>
              <a:buSzPts val="1600"/>
              <a:buFont typeface="Calibri"/>
              <a:buChar char="●"/>
            </a:pPr>
            <a:r>
              <a:rPr lang="en" sz="1600" b="1" u="sng">
                <a:solidFill>
                  <a:schemeClr val="dk1"/>
                </a:solidFill>
                <a:latin typeface="Calibri"/>
                <a:ea typeface="Calibri"/>
                <a:cs typeface="Calibri"/>
                <a:sym typeface="Calibri"/>
              </a:rPr>
              <a:t>Canal Day</a:t>
            </a:r>
            <a:r>
              <a:rPr lang="en" sz="1600" b="1">
                <a:solidFill>
                  <a:schemeClr val="dk1"/>
                </a:solidFill>
                <a:latin typeface="Calibri"/>
                <a:ea typeface="Calibri"/>
                <a:cs typeface="Calibri"/>
                <a:sym typeface="Calibri"/>
              </a:rPr>
              <a:t>: October 2, 2022</a:t>
            </a:r>
            <a:r>
              <a:rPr lang="en" sz="1600">
                <a:solidFill>
                  <a:schemeClr val="dk1"/>
                </a:solidFill>
                <a:latin typeface="Calibri"/>
                <a:ea typeface="Calibri"/>
                <a:cs typeface="Calibri"/>
                <a:sym typeface="Calibri"/>
              </a:rPr>
              <a:t>  Students will get sponsors for each mile they bike, rollerblade, etc. along the Cape Cod Canal. Also a great day to get to know students and mentors!</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600" b="1" u="sng">
                <a:solidFill>
                  <a:schemeClr val="dk1"/>
                </a:solidFill>
                <a:latin typeface="Calibri"/>
                <a:ea typeface="Calibri"/>
                <a:cs typeface="Calibri"/>
                <a:sym typeface="Calibri"/>
              </a:rPr>
              <a:t>Dinner/Auction</a:t>
            </a:r>
            <a:r>
              <a:rPr lang="en" sz="160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Friday, December 2, 2022</a:t>
            </a:r>
            <a:r>
              <a:rPr lang="en" sz="1600">
                <a:solidFill>
                  <a:schemeClr val="dk1"/>
                </a:solidFill>
                <a:latin typeface="Calibri"/>
                <a:ea typeface="Calibri"/>
                <a:cs typeface="Calibri"/>
                <a:sym typeface="Calibri"/>
              </a:rPr>
              <a:t>, Bridgewater Vets Club</a:t>
            </a:r>
            <a:endParaRPr sz="1600">
              <a:solidFill>
                <a:schemeClr val="dk1"/>
              </a:solidFill>
              <a:latin typeface="Calibri"/>
              <a:ea typeface="Calibri"/>
              <a:cs typeface="Calibri"/>
              <a:sym typeface="Calibri"/>
            </a:endParaRPr>
          </a:p>
          <a:p>
            <a:pPr marL="0" lvl="0" indent="457200" algn="l" rtl="0">
              <a:lnSpc>
                <a:spcPct val="115000"/>
              </a:lnSpc>
              <a:spcBef>
                <a:spcPts val="0"/>
              </a:spcBef>
              <a:spcAft>
                <a:spcPts val="0"/>
              </a:spcAft>
              <a:buNone/>
            </a:pPr>
            <a:r>
              <a:rPr lang="en" sz="1600">
                <a:solidFill>
                  <a:schemeClr val="dk1"/>
                </a:solidFill>
                <a:latin typeface="Calibri"/>
                <a:ea typeface="Calibri"/>
                <a:cs typeface="Calibri"/>
                <a:sym typeface="Calibri"/>
              </a:rPr>
              <a:t>Each student is required to turn in a minimum of one item to our auction that has a value of at 	least $25.  </a:t>
            </a:r>
            <a:endParaRPr sz="16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600">
                <a:solidFill>
                  <a:schemeClr val="dk1"/>
                </a:solidFill>
                <a:latin typeface="Calibri"/>
                <a:ea typeface="Calibri"/>
                <a:cs typeface="Calibri"/>
                <a:sym typeface="Calibri"/>
              </a:rPr>
              <a:t>Students will be required to sell a minimum of </a:t>
            </a:r>
            <a:r>
              <a:rPr lang="en" sz="1600" b="1" u="sng">
                <a:solidFill>
                  <a:schemeClr val="dk1"/>
                </a:solidFill>
                <a:latin typeface="Calibri"/>
                <a:ea typeface="Calibri"/>
                <a:cs typeface="Calibri"/>
                <a:sym typeface="Calibri"/>
              </a:rPr>
              <a:t>two tickets</a:t>
            </a:r>
            <a:r>
              <a:rPr lang="en" sz="1600">
                <a:solidFill>
                  <a:schemeClr val="dk1"/>
                </a:solidFill>
                <a:latin typeface="Calibri"/>
                <a:ea typeface="Calibri"/>
                <a:cs typeface="Calibri"/>
                <a:sym typeface="Calibri"/>
              </a:rPr>
              <a:t> to the dinner/auction to </a:t>
            </a:r>
            <a:r>
              <a:rPr lang="en" sz="1600" u="sng">
                <a:solidFill>
                  <a:schemeClr val="dk1"/>
                </a:solidFill>
                <a:latin typeface="Calibri"/>
                <a:ea typeface="Calibri"/>
                <a:cs typeface="Calibri"/>
                <a:sym typeface="Calibri"/>
              </a:rPr>
              <a:t>adults</a:t>
            </a:r>
            <a:r>
              <a:rPr lang="en" sz="1600">
                <a:solidFill>
                  <a:schemeClr val="dk1"/>
                </a:solidFill>
                <a:latin typeface="Calibri"/>
                <a:ea typeface="Calibri"/>
                <a:cs typeface="Calibri"/>
                <a:sym typeface="Calibri"/>
              </a:rPr>
              <a:t> (21+)</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600" b="1" u="sng">
                <a:solidFill>
                  <a:schemeClr val="dk1"/>
                </a:solidFill>
                <a:latin typeface="Calibri"/>
                <a:ea typeface="Calibri"/>
                <a:cs typeface="Calibri"/>
                <a:sym typeface="Calibri"/>
              </a:rPr>
              <a:t>Business sponsorships:</a:t>
            </a:r>
            <a:r>
              <a:rPr lang="en" sz="1600">
                <a:solidFill>
                  <a:schemeClr val="dk1"/>
                </a:solidFill>
                <a:latin typeface="Calibri"/>
                <a:ea typeface="Calibri"/>
                <a:cs typeface="Calibri"/>
                <a:sym typeface="Calibri"/>
              </a:rPr>
              <a:t>  students contact businesses on our community business list to ask for sponsorship of our team.   </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p:nvPr/>
        </p:nvSpPr>
        <p:spPr>
          <a:xfrm>
            <a:off x="3213826" y="380150"/>
            <a:ext cx="2716347" cy="569399"/>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FF00"/>
                    </a:gs>
                    <a:gs pos="14000">
                      <a:srgbClr val="0000FF"/>
                    </a:gs>
                    <a:gs pos="26000">
                      <a:srgbClr val="FF9900"/>
                    </a:gs>
                    <a:gs pos="46000">
                      <a:srgbClr val="FF0000"/>
                    </a:gs>
                    <a:gs pos="58000">
                      <a:srgbClr val="FFFF00"/>
                    </a:gs>
                    <a:gs pos="72000">
                      <a:srgbClr val="FFFFFF">
                        <a:alpha val="0"/>
                      </a:srgbClr>
                    </a:gs>
                    <a:gs pos="100000">
                      <a:srgbClr val="0000FF"/>
                    </a:gs>
                  </a:gsLst>
                  <a:path path="circle">
                    <a:fillToRect l="50000" t="50000" r="50000" b="50000"/>
                  </a:path>
                  <a:tileRect/>
                </a:gradFill>
                <a:latin typeface="Fira Sans"/>
              </a:rPr>
              <a:t>SPONSORS</a:t>
            </a:r>
          </a:p>
        </p:txBody>
      </p:sp>
      <p:pic>
        <p:nvPicPr>
          <p:cNvPr id="147" name="Google Shape;147;p21"/>
          <p:cNvPicPr preferRelativeResize="0"/>
          <p:nvPr/>
        </p:nvPicPr>
        <p:blipFill>
          <a:blip r:embed="rId3">
            <a:alphaModFix/>
          </a:blip>
          <a:stretch>
            <a:fillRect/>
          </a:stretch>
        </p:blipFill>
        <p:spPr>
          <a:xfrm>
            <a:off x="400700" y="4109125"/>
            <a:ext cx="2305050" cy="470750"/>
          </a:xfrm>
          <a:prstGeom prst="rect">
            <a:avLst/>
          </a:prstGeom>
          <a:noFill/>
          <a:ln>
            <a:noFill/>
          </a:ln>
        </p:spPr>
      </p:pic>
      <p:pic>
        <p:nvPicPr>
          <p:cNvPr id="148" name="Google Shape;148;p21"/>
          <p:cNvPicPr preferRelativeResize="0"/>
          <p:nvPr/>
        </p:nvPicPr>
        <p:blipFill>
          <a:blip r:embed="rId4">
            <a:alphaModFix/>
          </a:blip>
          <a:stretch>
            <a:fillRect/>
          </a:stretch>
        </p:blipFill>
        <p:spPr>
          <a:xfrm>
            <a:off x="3382900" y="3942091"/>
            <a:ext cx="2187175" cy="649196"/>
          </a:xfrm>
          <a:prstGeom prst="rect">
            <a:avLst/>
          </a:prstGeom>
          <a:noFill/>
          <a:ln>
            <a:noFill/>
          </a:ln>
        </p:spPr>
      </p:pic>
      <p:pic>
        <p:nvPicPr>
          <p:cNvPr id="149" name="Google Shape;149;p21"/>
          <p:cNvPicPr preferRelativeResize="0"/>
          <p:nvPr/>
        </p:nvPicPr>
        <p:blipFill>
          <a:blip r:embed="rId5">
            <a:alphaModFix/>
          </a:blip>
          <a:stretch>
            <a:fillRect/>
          </a:stretch>
        </p:blipFill>
        <p:spPr>
          <a:xfrm>
            <a:off x="7071604" y="4008374"/>
            <a:ext cx="1762946" cy="516625"/>
          </a:xfrm>
          <a:prstGeom prst="rect">
            <a:avLst/>
          </a:prstGeom>
          <a:noFill/>
          <a:ln>
            <a:noFill/>
          </a:ln>
        </p:spPr>
      </p:pic>
      <p:pic>
        <p:nvPicPr>
          <p:cNvPr id="150" name="Google Shape;150;p21"/>
          <p:cNvPicPr preferRelativeResize="0"/>
          <p:nvPr/>
        </p:nvPicPr>
        <p:blipFill>
          <a:blip r:embed="rId6">
            <a:alphaModFix/>
          </a:blip>
          <a:stretch>
            <a:fillRect/>
          </a:stretch>
        </p:blipFill>
        <p:spPr>
          <a:xfrm>
            <a:off x="492000" y="2963300"/>
            <a:ext cx="2213748" cy="829048"/>
          </a:xfrm>
          <a:prstGeom prst="rect">
            <a:avLst/>
          </a:prstGeom>
          <a:noFill/>
          <a:ln>
            <a:noFill/>
          </a:ln>
        </p:spPr>
      </p:pic>
      <p:pic>
        <p:nvPicPr>
          <p:cNvPr id="151" name="Google Shape;151;p21"/>
          <p:cNvPicPr preferRelativeResize="0"/>
          <p:nvPr/>
        </p:nvPicPr>
        <p:blipFill>
          <a:blip r:embed="rId7">
            <a:alphaModFix/>
          </a:blip>
          <a:stretch>
            <a:fillRect/>
          </a:stretch>
        </p:blipFill>
        <p:spPr>
          <a:xfrm>
            <a:off x="3323963" y="3205600"/>
            <a:ext cx="2305050" cy="438150"/>
          </a:xfrm>
          <a:prstGeom prst="rect">
            <a:avLst/>
          </a:prstGeom>
          <a:noFill/>
          <a:ln>
            <a:noFill/>
          </a:ln>
        </p:spPr>
      </p:pic>
      <p:pic>
        <p:nvPicPr>
          <p:cNvPr id="152" name="Google Shape;152;p21"/>
          <p:cNvPicPr preferRelativeResize="0"/>
          <p:nvPr/>
        </p:nvPicPr>
        <p:blipFill>
          <a:blip r:embed="rId8">
            <a:alphaModFix/>
          </a:blip>
          <a:stretch>
            <a:fillRect/>
          </a:stretch>
        </p:blipFill>
        <p:spPr>
          <a:xfrm>
            <a:off x="6353423" y="3114788"/>
            <a:ext cx="1867700" cy="619775"/>
          </a:xfrm>
          <a:prstGeom prst="rect">
            <a:avLst/>
          </a:prstGeom>
          <a:noFill/>
          <a:ln>
            <a:noFill/>
          </a:ln>
        </p:spPr>
      </p:pic>
      <p:pic>
        <p:nvPicPr>
          <p:cNvPr id="153" name="Google Shape;153;p21"/>
          <p:cNvPicPr preferRelativeResize="0"/>
          <p:nvPr/>
        </p:nvPicPr>
        <p:blipFill>
          <a:blip r:embed="rId9">
            <a:alphaModFix/>
          </a:blip>
          <a:stretch>
            <a:fillRect/>
          </a:stretch>
        </p:blipFill>
        <p:spPr>
          <a:xfrm>
            <a:off x="534175" y="2753763"/>
            <a:ext cx="2305050" cy="209550"/>
          </a:xfrm>
          <a:prstGeom prst="rect">
            <a:avLst/>
          </a:prstGeom>
          <a:noFill/>
          <a:ln>
            <a:noFill/>
          </a:ln>
        </p:spPr>
      </p:pic>
      <p:pic>
        <p:nvPicPr>
          <p:cNvPr id="154" name="Google Shape;154;p21" descr="A picture containing text, clipart&#10;&#10;Description automatically generated"/>
          <p:cNvPicPr preferRelativeResize="0"/>
          <p:nvPr/>
        </p:nvPicPr>
        <p:blipFill>
          <a:blip r:embed="rId10">
            <a:alphaModFix/>
          </a:blip>
          <a:stretch>
            <a:fillRect/>
          </a:stretch>
        </p:blipFill>
        <p:spPr>
          <a:xfrm>
            <a:off x="3833612" y="2545400"/>
            <a:ext cx="1285755" cy="569400"/>
          </a:xfrm>
          <a:prstGeom prst="rect">
            <a:avLst/>
          </a:prstGeom>
          <a:noFill/>
          <a:ln>
            <a:noFill/>
          </a:ln>
        </p:spPr>
      </p:pic>
      <p:pic>
        <p:nvPicPr>
          <p:cNvPr id="155" name="Google Shape;155;p21"/>
          <p:cNvPicPr preferRelativeResize="0"/>
          <p:nvPr/>
        </p:nvPicPr>
        <p:blipFill>
          <a:blip r:embed="rId11">
            <a:alphaModFix/>
          </a:blip>
          <a:stretch>
            <a:fillRect/>
          </a:stretch>
        </p:blipFill>
        <p:spPr>
          <a:xfrm>
            <a:off x="6023812" y="2413175"/>
            <a:ext cx="2526927" cy="619750"/>
          </a:xfrm>
          <a:prstGeom prst="rect">
            <a:avLst/>
          </a:prstGeom>
          <a:noFill/>
          <a:ln>
            <a:noFill/>
          </a:ln>
        </p:spPr>
      </p:pic>
      <p:pic>
        <p:nvPicPr>
          <p:cNvPr id="156" name="Google Shape;156;p21"/>
          <p:cNvPicPr preferRelativeResize="0"/>
          <p:nvPr/>
        </p:nvPicPr>
        <p:blipFill>
          <a:blip r:embed="rId12">
            <a:alphaModFix/>
          </a:blip>
          <a:stretch>
            <a:fillRect/>
          </a:stretch>
        </p:blipFill>
        <p:spPr>
          <a:xfrm>
            <a:off x="5771905" y="3964988"/>
            <a:ext cx="1247895" cy="759025"/>
          </a:xfrm>
          <a:prstGeom prst="rect">
            <a:avLst/>
          </a:prstGeom>
          <a:noFill/>
          <a:ln>
            <a:noFill/>
          </a:ln>
        </p:spPr>
      </p:pic>
      <p:sp>
        <p:nvSpPr>
          <p:cNvPr id="157" name="Google Shape;157;p21"/>
          <p:cNvSpPr txBox="1"/>
          <p:nvPr/>
        </p:nvSpPr>
        <p:spPr>
          <a:xfrm>
            <a:off x="492000" y="1370425"/>
            <a:ext cx="8058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Bree Serif"/>
                <a:ea typeface="Bree Serif"/>
                <a:cs typeface="Bree Serif"/>
                <a:sym typeface="Bree Serif"/>
              </a:rPr>
              <a:t>Whenever we wear our uniforms, we are aware that we are representing our sponsors, our school, our community, and our families.   We value every sponsor that we interact with and thank them for their generous donations.</a:t>
            </a:r>
            <a:endParaRPr sz="16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On-screen Show (16:9)</PresentationFormat>
  <Paragraphs>119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Fira Sans</vt:lpstr>
      <vt:lpstr>Arial</vt:lpstr>
      <vt:lpstr>Calibri</vt:lpstr>
      <vt:lpstr>Bree Serif</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Calef</dc:creator>
  <cp:lastModifiedBy>Elizabeth Calef</cp:lastModifiedBy>
  <cp:revision>1</cp:revision>
  <dcterms:modified xsi:type="dcterms:W3CDTF">2022-09-21T21:07:06Z</dcterms:modified>
</cp:coreProperties>
</file>